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  <p:sldMasterId id="2147483704" r:id="rId5"/>
    <p:sldMasterId id="214748370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Poppins"/>
      <p:regular r:id="rId37"/>
      <p:bold r:id="rId38"/>
      <p:italic r:id="rId39"/>
      <p:boldItalic r:id="rId40"/>
    </p:embeddedFont>
    <p:embeddedFont>
      <p:font typeface="Poppins Light"/>
      <p:regular r:id="rId41"/>
      <p:bold r:id="rId42"/>
      <p:italic r:id="rId43"/>
      <p:boldItalic r:id="rId44"/>
    </p:embeddedFont>
    <p:embeddedFont>
      <p:font typeface="Poppins Medium"/>
      <p:regular r:id="rId45"/>
      <p:bold r:id="rId46"/>
      <p:italic r:id="rId47"/>
      <p:boldItalic r:id="rId48"/>
    </p:embeddedFont>
    <p:embeddedFont>
      <p:font typeface="Poppins SemiBold"/>
      <p:regular r:id="rId49"/>
      <p:bold r:id="rId50"/>
      <p:italic r:id="rId51"/>
      <p:boldItalic r:id="rId52"/>
    </p:embeddedFont>
    <p:embeddedFont>
      <p:font typeface="Poppins ExtraBold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42" Type="http://schemas.openxmlformats.org/officeDocument/2006/relationships/font" Target="fonts/PoppinsLight-bold.fntdata"/><Relationship Id="rId41" Type="http://schemas.openxmlformats.org/officeDocument/2006/relationships/font" Target="fonts/PoppinsLight-regular.fntdata"/><Relationship Id="rId44" Type="http://schemas.openxmlformats.org/officeDocument/2006/relationships/font" Target="fonts/PoppinsLight-boldItalic.fntdata"/><Relationship Id="rId43" Type="http://schemas.openxmlformats.org/officeDocument/2006/relationships/font" Target="fonts/PoppinsLight-italic.fntdata"/><Relationship Id="rId46" Type="http://schemas.openxmlformats.org/officeDocument/2006/relationships/font" Target="fonts/PoppinsMedium-bold.fntdata"/><Relationship Id="rId45" Type="http://schemas.openxmlformats.org/officeDocument/2006/relationships/font" Target="fonts/PoppinsMedium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PoppinsMedium-boldItalic.fntdata"/><Relationship Id="rId47" Type="http://schemas.openxmlformats.org/officeDocument/2006/relationships/font" Target="fonts/PoppinsMedium-italic.fntdata"/><Relationship Id="rId49" Type="http://schemas.openxmlformats.org/officeDocument/2006/relationships/font" Target="fonts/PoppinsSemiBo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Poppins-regular.fntdata"/><Relationship Id="rId36" Type="http://schemas.openxmlformats.org/officeDocument/2006/relationships/slide" Target="slides/slide29.xml"/><Relationship Id="rId39" Type="http://schemas.openxmlformats.org/officeDocument/2006/relationships/font" Target="fonts/Poppins-italic.fntdata"/><Relationship Id="rId38" Type="http://schemas.openxmlformats.org/officeDocument/2006/relationships/font" Target="fonts/Poppins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SemiBold-italic.fntdata"/><Relationship Id="rId50" Type="http://schemas.openxmlformats.org/officeDocument/2006/relationships/font" Target="fonts/PoppinsSemiBold-bold.fntdata"/><Relationship Id="rId53" Type="http://schemas.openxmlformats.org/officeDocument/2006/relationships/font" Target="fonts/PoppinsExtraBold-bold.fntdata"/><Relationship Id="rId52" Type="http://schemas.openxmlformats.org/officeDocument/2006/relationships/font" Target="fonts/Poppins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PoppinsExtraBold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bd1a8ca99_1_167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abd1a8ca99_1_167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abd1a8ca99_1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2abd1a8ca99_1_260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9" name="Google Shape;649;g2abd1a8ca99_1_260:notes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abd1a8ca99_1_518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2abd1a8ca99_1_518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abd1a8ca99_1_455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abd1a8ca99_1_455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abd1a8ca99_1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2abd1a8ca99_1_462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Deeper dive into secure software pipeline flow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0" name="Google Shape;710;g2abd1a8ca99_1_462:notes"/>
          <p:cNvSpPr txBox="1"/>
          <p:nvPr>
            <p:ph idx="12" type="sldNum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abd1a8ca99_1_468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abd1a8ca99_1_468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abd1a8ca99_1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2abd1a8ca99_1_474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Deeper dive into STIGATRON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4" name="Google Shape;724;g2abd1a8ca99_1_474:notes"/>
          <p:cNvSpPr txBox="1"/>
          <p:nvPr>
            <p:ph idx="12" type="sldNum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abd1a8ca99_1_487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2abd1a8ca99_1_487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ad3dde0113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2ad3dde0113_2_168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5" name="Google Shape;745;g2ad3dde0113_2_168:notes"/>
          <p:cNvSpPr txBox="1"/>
          <p:nvPr>
            <p:ph idx="12" type="sldNum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ad3dde011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ad3dde011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abd1a8ca99_1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g2abd1a8ca99_1_500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8" name="Google Shape;758;g2abd1a8ca99_1_500:notes"/>
          <p:cNvSpPr txBox="1"/>
          <p:nvPr>
            <p:ph idx="12" type="sldNum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bd1a8ca99_1_174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abd1a8ca99_1_174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abd1a8ca99_1_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2abd1a8ca99_1_493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7" name="Google Shape;767;g2abd1a8ca99_1_493:notes"/>
          <p:cNvSpPr txBox="1"/>
          <p:nvPr>
            <p:ph idx="12" type="sldNum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abd1a8ca99_1_5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2abd1a8ca99_1_508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5" name="Google Shape;775;g2abd1a8ca99_1_508:notes"/>
          <p:cNvSpPr txBox="1"/>
          <p:nvPr>
            <p:ph idx="12" type="sldNum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abd1a8ca99_1_540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2abd1a8ca99_1_540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abd1a8ca99_1_5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2abd1a8ca99_1_548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5" name="Google Shape;795;g2abd1a8ca99_1_548:notes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abd1a8ca99_1_557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2abd1a8ca99_1_557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abd1a8ca99_1_564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2abd1a8ca99_1_564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abd1a8ca99_1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2abd1a8ca99_1_571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1" name="Google Shape;821;g2abd1a8ca99_1_571:notes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abd1a8ca99_1_690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2abd1a8ca99_1_690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abd1a8ca99_1_6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g2abd1a8ca99_1_694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Deeper dive into secure software pipeline flow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6" name="Google Shape;946;g2abd1a8ca99_1_694:notes"/>
          <p:cNvSpPr txBox="1"/>
          <p:nvPr>
            <p:ph idx="12" type="sldNum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abd1a8ca99_1_702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2abd1a8ca99_1_702:notes"/>
          <p:cNvSpPr/>
          <p:nvPr>
            <p:ph idx="2" type="sldImg"/>
          </p:nvPr>
        </p:nvSpPr>
        <p:spPr>
          <a:xfrm>
            <a:off x="685800" y="1143000"/>
            <a:ext cx="5486400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bd1a8ca99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abd1a8ca99_1_181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3" name="Google Shape;403;g2abd1a8ca99_1_181:notes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abd1a8ca99_1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abd1a8ca99_1_190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3" name="Google Shape;413;g2abd1a8ca99_1_190:notes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bd1a8ca99_1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abd1a8ca99_1_196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0" name="Google Shape;420;g2abd1a8ca99_1_196:notes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abd1a8ca99_1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abd1a8ca99_1_214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9" name="Google Shape;439;g2abd1a8ca99_1_214:notes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abd1a8ca99_1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abd1a8ca99_1_237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3" name="Google Shape;463;g2abd1a8ca99_1_237:notes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bd1a8ca99_1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2abd1a8ca99_1_333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7" name="Google Shape;487;g2abd1a8ca99_1_333:notes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abd1a8ca99_1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2abd1a8ca99_1_295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0" name="Google Shape;610;g2abd1a8ca99_1_295:notes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9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| Infinity Image">
  <p:cSld name="Title Slide | Infinity Image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48880" y="1856474"/>
            <a:ext cx="4023122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548880" y="1257620"/>
            <a:ext cx="3521871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3" type="body"/>
          </p:nvPr>
        </p:nvSpPr>
        <p:spPr>
          <a:xfrm>
            <a:off x="6000921" y="1803122"/>
            <a:ext cx="2594203" cy="68037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879" y="361835"/>
            <a:ext cx="1877699" cy="58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| Image | Blue">
  <p:cSld name="Divider Slide | Image | Blue">
    <p:bg>
      <p:bgPr>
        <a:solidFill>
          <a:srgbClr val="2453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3517104"/>
            <a:ext cx="4167188" cy="162639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4167188" y="81767"/>
            <a:ext cx="4976809" cy="5091989"/>
          </a:xfrm>
          <a:prstGeom prst="rect">
            <a:avLst/>
          </a:prstGeom>
          <a:solidFill>
            <a:srgbClr val="182071"/>
          </a:solidFill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2">
  <p:cSld name="Content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34049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5998177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3" type="body"/>
          </p:nvPr>
        </p:nvSpPr>
        <p:spPr>
          <a:xfrm>
            <a:off x="3313456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634228" y="208201"/>
            <a:ext cx="7881124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4" type="body"/>
          </p:nvPr>
        </p:nvSpPr>
        <p:spPr>
          <a:xfrm>
            <a:off x="634008" y="654362"/>
            <a:ext cx="7881344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ing | Image">
  <p:cSld name="Headline | Subheading | Imag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548880" y="1584390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548880" y="2514108"/>
            <a:ext cx="2618186" cy="177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4167188" y="81767"/>
            <a:ext cx="4976809" cy="5091989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g | Subheadline | Body copy">
  <p:cSld name="Headling | Subheadline | Body cop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548880" y="1908218"/>
            <a:ext cx="5331622" cy="136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Headlin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378453" y="4804865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Divider Slide | Waterhole ">
  <p:cSld name="Sub Divider Slide | Waterhole ">
    <p:bg>
      <p:bgPr>
        <a:solidFill>
          <a:srgbClr val="2453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7">
  <p:cSld name="Content_7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634228" y="208201"/>
            <a:ext cx="7875391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634008" y="654362"/>
            <a:ext cx="7875391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634605" y="1120377"/>
            <a:ext cx="5337931" cy="3280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1"/>
          <p:cNvSpPr/>
          <p:nvPr>
            <p:ph idx="3" type="pic"/>
          </p:nvPr>
        </p:nvSpPr>
        <p:spPr>
          <a:xfrm>
            <a:off x="6128795" y="1120226"/>
            <a:ext cx="2380604" cy="32801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| Side by side">
  <p:cSld name="Agenda | Side by s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548880" y="1645563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4167188" y="1713155"/>
            <a:ext cx="3521871" cy="2405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2pPr>
            <a:lvl3pPr indent="-3175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3pPr>
            <a:lvl4pPr indent="-3175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4pPr>
            <a:lvl5pPr indent="-3175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1">
  <p:cSld name="Content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456982" y="718876"/>
            <a:ext cx="8172678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457202" y="260604"/>
            <a:ext cx="8172452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ing | Left Aligned">
  <p:cSld name="Headline | Subheading | Left Aligne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548880" y="1584390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2" type="body"/>
          </p:nvPr>
        </p:nvSpPr>
        <p:spPr>
          <a:xfrm>
            <a:off x="548880" y="2514108"/>
            <a:ext cx="2618186" cy="177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Two Columns Body">
  <p:cSld name="Headline | Subheadline | Two Columns 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548880" y="1896669"/>
            <a:ext cx="3969548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4625576" y="1896669"/>
            <a:ext cx="3969548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2" name="Google Shape;112;p25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3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Three Column Body">
  <p:cSld name="Headline | Subheadline | Three Column Bod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>
            <p:ph idx="2" type="pic"/>
          </p:nvPr>
        </p:nvSpPr>
        <p:spPr>
          <a:xfrm>
            <a:off x="548880" y="1895380"/>
            <a:ext cx="2219886" cy="2290633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3263502" y="1896669"/>
            <a:ext cx="2616991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3" type="body"/>
          </p:nvPr>
        </p:nvSpPr>
        <p:spPr>
          <a:xfrm>
            <a:off x="5978125" y="1896669"/>
            <a:ext cx="2616991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9" name="Google Shape;119;p26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4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Four Column Body">
  <p:cSld name="HeadLine | Subheadline | Four Column 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553173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2" type="body"/>
          </p:nvPr>
        </p:nvSpPr>
        <p:spPr>
          <a:xfrm>
            <a:off x="2591522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3" type="body"/>
          </p:nvPr>
        </p:nvSpPr>
        <p:spPr>
          <a:xfrm>
            <a:off x="4627490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4" type="body"/>
          </p:nvPr>
        </p:nvSpPr>
        <p:spPr>
          <a:xfrm>
            <a:off x="6678217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7" name="Google Shape;127;p27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5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Photos | Small">
  <p:cSld name="Team Photos | Small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29"/>
          <p:cNvCxnSpPr/>
          <p:nvPr/>
        </p:nvCxnSpPr>
        <p:spPr>
          <a:xfrm>
            <a:off x="548880" y="1358254"/>
            <a:ext cx="2618178" cy="0"/>
          </a:xfrm>
          <a:prstGeom prst="straightConnector1">
            <a:avLst/>
          </a:prstGeom>
          <a:noFill/>
          <a:ln cap="flat" cmpd="sng" w="12700">
            <a:solidFill>
              <a:srgbClr val="2453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3" name="Google Shape;133;p29"/>
          <p:cNvSpPr/>
          <p:nvPr/>
        </p:nvSpPr>
        <p:spPr>
          <a:xfrm>
            <a:off x="1358501" y="1625201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4" name="Google Shape;134;p29"/>
          <p:cNvSpPr/>
          <p:nvPr>
            <p:ph idx="2" type="pic"/>
          </p:nvPr>
        </p:nvSpPr>
        <p:spPr>
          <a:xfrm>
            <a:off x="548880" y="1625201"/>
            <a:ext cx="809628" cy="810814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1455555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3" type="body"/>
          </p:nvPr>
        </p:nvSpPr>
        <p:spPr>
          <a:xfrm>
            <a:off x="1455555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4" type="body"/>
          </p:nvPr>
        </p:nvSpPr>
        <p:spPr>
          <a:xfrm>
            <a:off x="1455555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9"/>
          <p:cNvSpPr/>
          <p:nvPr>
            <p:ph idx="5" type="pic"/>
          </p:nvPr>
        </p:nvSpPr>
        <p:spPr>
          <a:xfrm>
            <a:off x="549470" y="2706290"/>
            <a:ext cx="809031" cy="810814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39" name="Google Shape;139;p29"/>
          <p:cNvSpPr/>
          <p:nvPr>
            <p:ph idx="6" type="pic"/>
          </p:nvPr>
        </p:nvSpPr>
        <p:spPr>
          <a:xfrm>
            <a:off x="548880" y="378537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40" name="Google Shape;140;p29"/>
          <p:cNvSpPr/>
          <p:nvPr>
            <p:ph idx="7" type="pic"/>
          </p:nvPr>
        </p:nvSpPr>
        <p:spPr>
          <a:xfrm>
            <a:off x="3263735" y="1625201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41" name="Google Shape;141;p29"/>
          <p:cNvSpPr/>
          <p:nvPr/>
        </p:nvSpPr>
        <p:spPr>
          <a:xfrm>
            <a:off x="1358501" y="2706290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2" name="Google Shape;142;p29"/>
          <p:cNvSpPr txBox="1"/>
          <p:nvPr>
            <p:ph idx="8" type="body"/>
          </p:nvPr>
        </p:nvSpPr>
        <p:spPr>
          <a:xfrm>
            <a:off x="1455555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9" type="body"/>
          </p:nvPr>
        </p:nvSpPr>
        <p:spPr>
          <a:xfrm>
            <a:off x="1455555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3" type="body"/>
          </p:nvPr>
        </p:nvSpPr>
        <p:spPr>
          <a:xfrm>
            <a:off x="1455555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9"/>
          <p:cNvSpPr/>
          <p:nvPr/>
        </p:nvSpPr>
        <p:spPr>
          <a:xfrm>
            <a:off x="1358501" y="3785375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6" name="Google Shape;146;p29"/>
          <p:cNvSpPr txBox="1"/>
          <p:nvPr>
            <p:ph idx="14" type="body"/>
          </p:nvPr>
        </p:nvSpPr>
        <p:spPr>
          <a:xfrm>
            <a:off x="1455555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5" type="body"/>
          </p:nvPr>
        </p:nvSpPr>
        <p:spPr>
          <a:xfrm>
            <a:off x="1455555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6" type="body"/>
          </p:nvPr>
        </p:nvSpPr>
        <p:spPr>
          <a:xfrm>
            <a:off x="1455555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9"/>
          <p:cNvSpPr/>
          <p:nvPr>
            <p:ph idx="17" type="pic"/>
          </p:nvPr>
        </p:nvSpPr>
        <p:spPr>
          <a:xfrm>
            <a:off x="3263735" y="2706290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50" name="Google Shape;150;p29"/>
          <p:cNvSpPr/>
          <p:nvPr>
            <p:ph idx="18" type="pic"/>
          </p:nvPr>
        </p:nvSpPr>
        <p:spPr>
          <a:xfrm>
            <a:off x="3263735" y="378618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51" name="Google Shape;151;p29"/>
          <p:cNvSpPr/>
          <p:nvPr/>
        </p:nvSpPr>
        <p:spPr>
          <a:xfrm>
            <a:off x="4073734" y="1625201"/>
            <a:ext cx="1808557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2" name="Google Shape;152;p29"/>
          <p:cNvSpPr txBox="1"/>
          <p:nvPr>
            <p:ph idx="19" type="body"/>
          </p:nvPr>
        </p:nvSpPr>
        <p:spPr>
          <a:xfrm>
            <a:off x="4175417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20" type="body"/>
          </p:nvPr>
        </p:nvSpPr>
        <p:spPr>
          <a:xfrm>
            <a:off x="4175417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21" type="body"/>
          </p:nvPr>
        </p:nvSpPr>
        <p:spPr>
          <a:xfrm>
            <a:off x="4175417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29"/>
          <p:cNvSpPr/>
          <p:nvPr/>
        </p:nvSpPr>
        <p:spPr>
          <a:xfrm>
            <a:off x="4073734" y="2706289"/>
            <a:ext cx="1808557" cy="806569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6" name="Google Shape;156;p29"/>
          <p:cNvSpPr txBox="1"/>
          <p:nvPr>
            <p:ph idx="22" type="body"/>
          </p:nvPr>
        </p:nvSpPr>
        <p:spPr>
          <a:xfrm>
            <a:off x="4175417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23" type="body"/>
          </p:nvPr>
        </p:nvSpPr>
        <p:spPr>
          <a:xfrm>
            <a:off x="4175417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24" type="body"/>
          </p:nvPr>
        </p:nvSpPr>
        <p:spPr>
          <a:xfrm>
            <a:off x="4175417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29"/>
          <p:cNvSpPr/>
          <p:nvPr/>
        </p:nvSpPr>
        <p:spPr>
          <a:xfrm>
            <a:off x="4073734" y="3786185"/>
            <a:ext cx="1810944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0" name="Google Shape;160;p29"/>
          <p:cNvSpPr txBox="1"/>
          <p:nvPr>
            <p:ph idx="25" type="body"/>
          </p:nvPr>
        </p:nvSpPr>
        <p:spPr>
          <a:xfrm>
            <a:off x="4175417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26" type="body"/>
          </p:nvPr>
        </p:nvSpPr>
        <p:spPr>
          <a:xfrm>
            <a:off x="4175417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27" type="body"/>
          </p:nvPr>
        </p:nvSpPr>
        <p:spPr>
          <a:xfrm>
            <a:off x="4175417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9"/>
          <p:cNvSpPr/>
          <p:nvPr>
            <p:ph idx="28" type="pic"/>
          </p:nvPr>
        </p:nvSpPr>
        <p:spPr>
          <a:xfrm>
            <a:off x="5972392" y="1625201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64" name="Google Shape;164;p29"/>
          <p:cNvSpPr/>
          <p:nvPr>
            <p:ph idx="29" type="pic"/>
          </p:nvPr>
        </p:nvSpPr>
        <p:spPr>
          <a:xfrm>
            <a:off x="5972392" y="2706290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65" name="Google Shape;165;p29"/>
          <p:cNvSpPr/>
          <p:nvPr>
            <p:ph idx="30" type="pic"/>
          </p:nvPr>
        </p:nvSpPr>
        <p:spPr>
          <a:xfrm>
            <a:off x="5972392" y="378618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66" name="Google Shape;166;p29"/>
          <p:cNvSpPr/>
          <p:nvPr/>
        </p:nvSpPr>
        <p:spPr>
          <a:xfrm>
            <a:off x="6782397" y="1625201"/>
            <a:ext cx="1808557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7" name="Google Shape;167;p29"/>
          <p:cNvSpPr txBox="1"/>
          <p:nvPr>
            <p:ph idx="31" type="body"/>
          </p:nvPr>
        </p:nvSpPr>
        <p:spPr>
          <a:xfrm>
            <a:off x="6884080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32" type="body"/>
          </p:nvPr>
        </p:nvSpPr>
        <p:spPr>
          <a:xfrm>
            <a:off x="6884080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33" type="body"/>
          </p:nvPr>
        </p:nvSpPr>
        <p:spPr>
          <a:xfrm>
            <a:off x="6884080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9"/>
          <p:cNvSpPr/>
          <p:nvPr/>
        </p:nvSpPr>
        <p:spPr>
          <a:xfrm>
            <a:off x="6782397" y="2706289"/>
            <a:ext cx="1808557" cy="806569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1" name="Google Shape;171;p29"/>
          <p:cNvSpPr txBox="1"/>
          <p:nvPr>
            <p:ph idx="34" type="body"/>
          </p:nvPr>
        </p:nvSpPr>
        <p:spPr>
          <a:xfrm>
            <a:off x="6884080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35" type="body"/>
          </p:nvPr>
        </p:nvSpPr>
        <p:spPr>
          <a:xfrm>
            <a:off x="6884080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36" type="body"/>
          </p:nvPr>
        </p:nvSpPr>
        <p:spPr>
          <a:xfrm>
            <a:off x="6884080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9"/>
          <p:cNvSpPr/>
          <p:nvPr/>
        </p:nvSpPr>
        <p:spPr>
          <a:xfrm>
            <a:off x="6782397" y="3786185"/>
            <a:ext cx="1810944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5" name="Google Shape;175;p29"/>
          <p:cNvSpPr txBox="1"/>
          <p:nvPr>
            <p:ph idx="37" type="body"/>
          </p:nvPr>
        </p:nvSpPr>
        <p:spPr>
          <a:xfrm>
            <a:off x="6884080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38" type="body"/>
          </p:nvPr>
        </p:nvSpPr>
        <p:spPr>
          <a:xfrm>
            <a:off x="6884080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39" type="body"/>
          </p:nvPr>
        </p:nvSpPr>
        <p:spPr>
          <a:xfrm>
            <a:off x="6884080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40" type="body"/>
          </p:nvPr>
        </p:nvSpPr>
        <p:spPr>
          <a:xfrm>
            <a:off x="1344428" y="1262174"/>
            <a:ext cx="1021505" cy="198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t" bIns="0" lIns="80975" spcFirstLastPara="1" rIns="80975" wrap="square" tIns="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9" name="Google Shape;179;p29"/>
          <p:cNvCxnSpPr/>
          <p:nvPr/>
        </p:nvCxnSpPr>
        <p:spPr>
          <a:xfrm>
            <a:off x="3273947" y="1358254"/>
            <a:ext cx="5321177" cy="0"/>
          </a:xfrm>
          <a:prstGeom prst="straightConnector1">
            <a:avLst/>
          </a:prstGeom>
          <a:noFill/>
          <a:ln cap="flat" cmpd="sng" w="12700">
            <a:solidFill>
              <a:srgbClr val="19207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0" name="Google Shape;180;p29"/>
          <p:cNvSpPr txBox="1"/>
          <p:nvPr>
            <p:ph idx="41" type="body"/>
          </p:nvPr>
        </p:nvSpPr>
        <p:spPr>
          <a:xfrm>
            <a:off x="5664515" y="1262174"/>
            <a:ext cx="573040" cy="198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t" bIns="0" lIns="80975" spcFirstLastPara="1" rIns="80975" wrap="square" tIns="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Divider Slide | Midnight ">
  <p:cSld name="Sub Divider Slide | Midnight ">
    <p:bg>
      <p:bgPr>
        <a:solidFill>
          <a:srgbClr val="19207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Icons">
  <p:cSld name="Headline | Subheadline | Icon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/>
          <p:nvPr>
            <p:ph idx="2" type="pic"/>
          </p:nvPr>
        </p:nvSpPr>
        <p:spPr>
          <a:xfrm>
            <a:off x="5072060" y="1041593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1"/>
          <p:cNvSpPr/>
          <p:nvPr>
            <p:ph idx="3" type="pic"/>
          </p:nvPr>
        </p:nvSpPr>
        <p:spPr>
          <a:xfrm>
            <a:off x="5072060" y="4030001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/>
          <p:nvPr>
            <p:ph idx="4" type="pic"/>
          </p:nvPr>
        </p:nvSpPr>
        <p:spPr>
          <a:xfrm>
            <a:off x="5072060" y="1788696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1"/>
          <p:cNvSpPr/>
          <p:nvPr>
            <p:ph idx="5" type="pic"/>
          </p:nvPr>
        </p:nvSpPr>
        <p:spPr>
          <a:xfrm>
            <a:off x="5072060" y="2535800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1"/>
          <p:cNvSpPr/>
          <p:nvPr>
            <p:ph idx="6" type="pic"/>
          </p:nvPr>
        </p:nvSpPr>
        <p:spPr>
          <a:xfrm>
            <a:off x="5072060" y="3282904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5976939" y="4247982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31"/>
          <p:cNvSpPr txBox="1"/>
          <p:nvPr>
            <p:ph idx="7" type="body"/>
          </p:nvPr>
        </p:nvSpPr>
        <p:spPr>
          <a:xfrm>
            <a:off x="5976939" y="3497580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8" type="body"/>
          </p:nvPr>
        </p:nvSpPr>
        <p:spPr>
          <a:xfrm>
            <a:off x="5976939" y="2747177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9" type="body"/>
          </p:nvPr>
        </p:nvSpPr>
        <p:spPr>
          <a:xfrm>
            <a:off x="5976939" y="1996782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13" type="body"/>
          </p:nvPr>
        </p:nvSpPr>
        <p:spPr>
          <a:xfrm>
            <a:off x="5976939" y="1246379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4" type="body"/>
          </p:nvPr>
        </p:nvSpPr>
        <p:spPr>
          <a:xfrm>
            <a:off x="548880" y="1714972"/>
            <a:ext cx="3521871" cy="1009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" name="Google Shape;200;p31"/>
          <p:cNvSpPr txBox="1"/>
          <p:nvPr>
            <p:ph type="title"/>
          </p:nvPr>
        </p:nvSpPr>
        <p:spPr>
          <a:xfrm>
            <a:off x="548880" y="374693"/>
            <a:ext cx="3521871" cy="674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Image ">
  <p:cSld name="Full Bleed Image 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>
            <p:ph idx="2" type="pic"/>
          </p:nvPr>
        </p:nvSpPr>
        <p:spPr>
          <a:xfrm>
            <a:off x="0" y="81767"/>
            <a:ext cx="9143997" cy="4545489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_1">
  <p:cSld name="1_Content_1">
    <p:bg>
      <p:bgPr>
        <a:solidFill>
          <a:srgbClr val="D3F4E4">
            <a:alpha val="28627"/>
          </a:srgbClr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3">
  <p:cSld name="Content_3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628652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2" type="body"/>
          </p:nvPr>
        </p:nvSpPr>
        <p:spPr>
          <a:xfrm>
            <a:off x="6629402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3" type="body"/>
          </p:nvPr>
        </p:nvSpPr>
        <p:spPr>
          <a:xfrm>
            <a:off x="4629150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4" type="body"/>
          </p:nvPr>
        </p:nvSpPr>
        <p:spPr>
          <a:xfrm>
            <a:off x="2628897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type="title"/>
          </p:nvPr>
        </p:nvSpPr>
        <p:spPr>
          <a:xfrm>
            <a:off x="634228" y="208201"/>
            <a:ext cx="7881124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5" type="body"/>
          </p:nvPr>
        </p:nvSpPr>
        <p:spPr>
          <a:xfrm>
            <a:off x="634008" y="654362"/>
            <a:ext cx="7881344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_1">
  <p:cSld name="2_Content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456982" y="718876"/>
            <a:ext cx="8172678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type="title"/>
          </p:nvPr>
        </p:nvSpPr>
        <p:spPr>
          <a:xfrm>
            <a:off x="457202" y="260604"/>
            <a:ext cx="8172452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2" type="body"/>
          </p:nvPr>
        </p:nvSpPr>
        <p:spPr>
          <a:xfrm>
            <a:off x="457202" y="1183478"/>
            <a:ext cx="8172452" cy="321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35"/>
          <p:cNvSpPr txBox="1"/>
          <p:nvPr/>
        </p:nvSpPr>
        <p:spPr>
          <a:xfrm>
            <a:off x="3508374" y="4942814"/>
            <a:ext cx="2056762" cy="807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2453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Copyright 2020 Rancher Federal, Inc. All Rights Reserved.</a:t>
            </a:r>
            <a:endParaRPr sz="1100"/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| Infinity Image">
  <p:cSld name="Title Slide | Infinity Image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548880" y="1856474"/>
            <a:ext cx="4023122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" name="Google Shape;229;p37"/>
          <p:cNvSpPr txBox="1"/>
          <p:nvPr>
            <p:ph idx="2" type="body"/>
          </p:nvPr>
        </p:nvSpPr>
        <p:spPr>
          <a:xfrm>
            <a:off x="548880" y="1257620"/>
            <a:ext cx="3521871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0" name="Google Shape;230;p37"/>
          <p:cNvSpPr txBox="1"/>
          <p:nvPr>
            <p:ph idx="3" type="body"/>
          </p:nvPr>
        </p:nvSpPr>
        <p:spPr>
          <a:xfrm>
            <a:off x="6000921" y="1803122"/>
            <a:ext cx="2594203" cy="68037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879" y="361835"/>
            <a:ext cx="1877699" cy="58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ing | Image">
  <p:cSld name="Headline | Subheading | Image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548880" y="1584390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2" type="body"/>
          </p:nvPr>
        </p:nvSpPr>
        <p:spPr>
          <a:xfrm>
            <a:off x="548880" y="2514108"/>
            <a:ext cx="2618186" cy="177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8"/>
          <p:cNvSpPr/>
          <p:nvPr>
            <p:ph idx="3" type="pic"/>
          </p:nvPr>
        </p:nvSpPr>
        <p:spPr>
          <a:xfrm>
            <a:off x="4167188" y="81767"/>
            <a:ext cx="4976809" cy="5091989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g | Subheadline | Body copy">
  <p:cSld name="Headling | Subheadline | Body cop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548880" y="1908218"/>
            <a:ext cx="5331622" cy="136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9" name="Google Shape;239;p39"/>
          <p:cNvSpPr txBox="1"/>
          <p:nvPr>
            <p:ph idx="2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39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_1">
  <p:cSld name="1_Content_1">
    <p:bg>
      <p:bgPr>
        <a:solidFill>
          <a:srgbClr val="D3F4E4">
            <a:alpha val="28627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 rotWithShape="1">
          <a:blip r:embed="rId2">
            <a:alphaModFix/>
          </a:blip>
          <a:srcRect b="11645" l="1093" r="12084" t="-547"/>
          <a:stretch/>
        </p:blipFill>
        <p:spPr>
          <a:xfrm>
            <a:off x="866527" y="3731953"/>
            <a:ext cx="8277473" cy="141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| Side by side">
  <p:cSld name="Agenda | Side by sid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548880" y="1645563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6" name="Google Shape;246;p41"/>
          <p:cNvSpPr txBox="1"/>
          <p:nvPr>
            <p:ph idx="2" type="body"/>
          </p:nvPr>
        </p:nvSpPr>
        <p:spPr>
          <a:xfrm>
            <a:off x="4167188" y="1713155"/>
            <a:ext cx="3521871" cy="2405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2pPr>
            <a:lvl3pPr indent="-3175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3pPr>
            <a:lvl4pPr indent="-3175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4pPr>
            <a:lvl5pPr indent="-3175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Headlin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idx="12" type="sldNum"/>
          </p:nvPr>
        </p:nvSpPr>
        <p:spPr>
          <a:xfrm>
            <a:off x="8378453" y="4804865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9" name="Google Shape;249;p42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ing | Left Aligned">
  <p:cSld name="Headline | Subheading | Left Aligned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548880" y="1584390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3" name="Google Shape;253;p43"/>
          <p:cNvSpPr txBox="1"/>
          <p:nvPr>
            <p:ph idx="2" type="body"/>
          </p:nvPr>
        </p:nvSpPr>
        <p:spPr>
          <a:xfrm>
            <a:off x="548880" y="2514108"/>
            <a:ext cx="2618186" cy="177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Two Columns Body">
  <p:cSld name="Headline | Subheadline | Two Columns Bod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548880" y="1896669"/>
            <a:ext cx="3969548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6" name="Google Shape;256;p44"/>
          <p:cNvSpPr txBox="1"/>
          <p:nvPr>
            <p:ph idx="2" type="body"/>
          </p:nvPr>
        </p:nvSpPr>
        <p:spPr>
          <a:xfrm>
            <a:off x="4625576" y="1896669"/>
            <a:ext cx="3969548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44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8" name="Google Shape;258;p44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4"/>
          <p:cNvSpPr txBox="1"/>
          <p:nvPr>
            <p:ph idx="3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Three Column Body">
  <p:cSld name="Headline | Subheadline | Three Column Bod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/>
          <p:nvPr>
            <p:ph idx="2" type="pic"/>
          </p:nvPr>
        </p:nvSpPr>
        <p:spPr>
          <a:xfrm>
            <a:off x="548880" y="1895380"/>
            <a:ext cx="2219886" cy="2290633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3263502" y="1896669"/>
            <a:ext cx="2616991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3" name="Google Shape;263;p45"/>
          <p:cNvSpPr txBox="1"/>
          <p:nvPr>
            <p:ph idx="3" type="body"/>
          </p:nvPr>
        </p:nvSpPr>
        <p:spPr>
          <a:xfrm>
            <a:off x="5978125" y="1896669"/>
            <a:ext cx="2616991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4" name="Google Shape;264;p45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5" name="Google Shape;265;p45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45"/>
          <p:cNvSpPr txBox="1"/>
          <p:nvPr>
            <p:ph idx="4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Four Column Body">
  <p:cSld name="HeadLine | Subheadline | Four Column Body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553173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9" name="Google Shape;269;p46"/>
          <p:cNvSpPr txBox="1"/>
          <p:nvPr>
            <p:ph idx="2" type="body"/>
          </p:nvPr>
        </p:nvSpPr>
        <p:spPr>
          <a:xfrm>
            <a:off x="2591522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0" name="Google Shape;270;p46"/>
          <p:cNvSpPr txBox="1"/>
          <p:nvPr>
            <p:ph idx="3" type="body"/>
          </p:nvPr>
        </p:nvSpPr>
        <p:spPr>
          <a:xfrm>
            <a:off x="4627490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1" name="Google Shape;271;p46"/>
          <p:cNvSpPr txBox="1"/>
          <p:nvPr>
            <p:ph idx="4" type="body"/>
          </p:nvPr>
        </p:nvSpPr>
        <p:spPr>
          <a:xfrm>
            <a:off x="6678217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2" name="Google Shape;272;p46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3" name="Google Shape;273;p46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46"/>
          <p:cNvSpPr txBox="1"/>
          <p:nvPr>
            <p:ph idx="5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Photos | Small">
  <p:cSld name="Team Photos | Small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48"/>
          <p:cNvCxnSpPr/>
          <p:nvPr/>
        </p:nvCxnSpPr>
        <p:spPr>
          <a:xfrm>
            <a:off x="548880" y="1358254"/>
            <a:ext cx="2618178" cy="0"/>
          </a:xfrm>
          <a:prstGeom prst="straightConnector1">
            <a:avLst/>
          </a:prstGeom>
          <a:noFill/>
          <a:ln cap="flat" cmpd="sng" w="12700">
            <a:solidFill>
              <a:srgbClr val="2453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79" name="Google Shape;279;p48"/>
          <p:cNvSpPr/>
          <p:nvPr/>
        </p:nvSpPr>
        <p:spPr>
          <a:xfrm>
            <a:off x="1358501" y="1625201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0" name="Google Shape;280;p48"/>
          <p:cNvSpPr/>
          <p:nvPr>
            <p:ph idx="2" type="pic"/>
          </p:nvPr>
        </p:nvSpPr>
        <p:spPr>
          <a:xfrm>
            <a:off x="548880" y="1625201"/>
            <a:ext cx="809628" cy="810814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281" name="Google Shape;281;p48"/>
          <p:cNvSpPr txBox="1"/>
          <p:nvPr>
            <p:ph idx="1" type="body"/>
          </p:nvPr>
        </p:nvSpPr>
        <p:spPr>
          <a:xfrm>
            <a:off x="1455555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2" name="Google Shape;282;p48"/>
          <p:cNvSpPr txBox="1"/>
          <p:nvPr>
            <p:ph idx="3" type="body"/>
          </p:nvPr>
        </p:nvSpPr>
        <p:spPr>
          <a:xfrm>
            <a:off x="1455555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3" name="Google Shape;283;p48"/>
          <p:cNvSpPr txBox="1"/>
          <p:nvPr>
            <p:ph idx="4" type="body"/>
          </p:nvPr>
        </p:nvSpPr>
        <p:spPr>
          <a:xfrm>
            <a:off x="1455555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4" name="Google Shape;284;p48"/>
          <p:cNvSpPr/>
          <p:nvPr>
            <p:ph idx="5" type="pic"/>
          </p:nvPr>
        </p:nvSpPr>
        <p:spPr>
          <a:xfrm>
            <a:off x="549470" y="2706290"/>
            <a:ext cx="809031" cy="810814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285" name="Google Shape;285;p48"/>
          <p:cNvSpPr/>
          <p:nvPr>
            <p:ph idx="6" type="pic"/>
          </p:nvPr>
        </p:nvSpPr>
        <p:spPr>
          <a:xfrm>
            <a:off x="548880" y="378537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286" name="Google Shape;286;p48"/>
          <p:cNvSpPr/>
          <p:nvPr>
            <p:ph idx="7" type="pic"/>
          </p:nvPr>
        </p:nvSpPr>
        <p:spPr>
          <a:xfrm>
            <a:off x="3263735" y="1625201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287" name="Google Shape;287;p48"/>
          <p:cNvSpPr/>
          <p:nvPr/>
        </p:nvSpPr>
        <p:spPr>
          <a:xfrm>
            <a:off x="1358501" y="2706290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8" name="Google Shape;288;p48"/>
          <p:cNvSpPr txBox="1"/>
          <p:nvPr>
            <p:ph idx="8" type="body"/>
          </p:nvPr>
        </p:nvSpPr>
        <p:spPr>
          <a:xfrm>
            <a:off x="1455555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9" name="Google Shape;289;p48"/>
          <p:cNvSpPr txBox="1"/>
          <p:nvPr>
            <p:ph idx="9" type="body"/>
          </p:nvPr>
        </p:nvSpPr>
        <p:spPr>
          <a:xfrm>
            <a:off x="1455555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0" name="Google Shape;290;p48"/>
          <p:cNvSpPr txBox="1"/>
          <p:nvPr>
            <p:ph idx="13" type="body"/>
          </p:nvPr>
        </p:nvSpPr>
        <p:spPr>
          <a:xfrm>
            <a:off x="1455555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48"/>
          <p:cNvSpPr/>
          <p:nvPr/>
        </p:nvSpPr>
        <p:spPr>
          <a:xfrm>
            <a:off x="1358501" y="3785375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2" name="Google Shape;292;p48"/>
          <p:cNvSpPr txBox="1"/>
          <p:nvPr>
            <p:ph idx="14" type="body"/>
          </p:nvPr>
        </p:nvSpPr>
        <p:spPr>
          <a:xfrm>
            <a:off x="1455555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3" name="Google Shape;293;p48"/>
          <p:cNvSpPr txBox="1"/>
          <p:nvPr>
            <p:ph idx="15" type="body"/>
          </p:nvPr>
        </p:nvSpPr>
        <p:spPr>
          <a:xfrm>
            <a:off x="1455555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4" name="Google Shape;294;p48"/>
          <p:cNvSpPr txBox="1"/>
          <p:nvPr>
            <p:ph idx="16" type="body"/>
          </p:nvPr>
        </p:nvSpPr>
        <p:spPr>
          <a:xfrm>
            <a:off x="1455555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48"/>
          <p:cNvSpPr/>
          <p:nvPr>
            <p:ph idx="17" type="pic"/>
          </p:nvPr>
        </p:nvSpPr>
        <p:spPr>
          <a:xfrm>
            <a:off x="3263735" y="2706290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296" name="Google Shape;296;p48"/>
          <p:cNvSpPr/>
          <p:nvPr>
            <p:ph idx="18" type="pic"/>
          </p:nvPr>
        </p:nvSpPr>
        <p:spPr>
          <a:xfrm>
            <a:off x="3263735" y="378618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297" name="Google Shape;297;p48"/>
          <p:cNvSpPr/>
          <p:nvPr/>
        </p:nvSpPr>
        <p:spPr>
          <a:xfrm>
            <a:off x="4073734" y="1625201"/>
            <a:ext cx="1808557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8" name="Google Shape;298;p48"/>
          <p:cNvSpPr txBox="1"/>
          <p:nvPr>
            <p:ph idx="19" type="body"/>
          </p:nvPr>
        </p:nvSpPr>
        <p:spPr>
          <a:xfrm>
            <a:off x="4175417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9" name="Google Shape;299;p48"/>
          <p:cNvSpPr txBox="1"/>
          <p:nvPr>
            <p:ph idx="20" type="body"/>
          </p:nvPr>
        </p:nvSpPr>
        <p:spPr>
          <a:xfrm>
            <a:off x="4175417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48"/>
          <p:cNvSpPr txBox="1"/>
          <p:nvPr>
            <p:ph idx="21" type="body"/>
          </p:nvPr>
        </p:nvSpPr>
        <p:spPr>
          <a:xfrm>
            <a:off x="4175417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1" name="Google Shape;301;p48"/>
          <p:cNvSpPr/>
          <p:nvPr/>
        </p:nvSpPr>
        <p:spPr>
          <a:xfrm>
            <a:off x="4073734" y="2706289"/>
            <a:ext cx="1808557" cy="806569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2" name="Google Shape;302;p48"/>
          <p:cNvSpPr txBox="1"/>
          <p:nvPr>
            <p:ph idx="22" type="body"/>
          </p:nvPr>
        </p:nvSpPr>
        <p:spPr>
          <a:xfrm>
            <a:off x="4175417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3" name="Google Shape;303;p48"/>
          <p:cNvSpPr txBox="1"/>
          <p:nvPr>
            <p:ph idx="23" type="body"/>
          </p:nvPr>
        </p:nvSpPr>
        <p:spPr>
          <a:xfrm>
            <a:off x="4175417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48"/>
          <p:cNvSpPr txBox="1"/>
          <p:nvPr>
            <p:ph idx="24" type="body"/>
          </p:nvPr>
        </p:nvSpPr>
        <p:spPr>
          <a:xfrm>
            <a:off x="4175417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5" name="Google Shape;305;p48"/>
          <p:cNvSpPr/>
          <p:nvPr/>
        </p:nvSpPr>
        <p:spPr>
          <a:xfrm>
            <a:off x="4073734" y="3786185"/>
            <a:ext cx="1810944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6" name="Google Shape;306;p48"/>
          <p:cNvSpPr txBox="1"/>
          <p:nvPr>
            <p:ph idx="25" type="body"/>
          </p:nvPr>
        </p:nvSpPr>
        <p:spPr>
          <a:xfrm>
            <a:off x="4175417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48"/>
          <p:cNvSpPr txBox="1"/>
          <p:nvPr>
            <p:ph idx="26" type="body"/>
          </p:nvPr>
        </p:nvSpPr>
        <p:spPr>
          <a:xfrm>
            <a:off x="4175417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8" name="Google Shape;308;p48"/>
          <p:cNvSpPr txBox="1"/>
          <p:nvPr>
            <p:ph idx="27" type="body"/>
          </p:nvPr>
        </p:nvSpPr>
        <p:spPr>
          <a:xfrm>
            <a:off x="4175417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9" name="Google Shape;309;p48"/>
          <p:cNvSpPr/>
          <p:nvPr>
            <p:ph idx="28" type="pic"/>
          </p:nvPr>
        </p:nvSpPr>
        <p:spPr>
          <a:xfrm>
            <a:off x="5972392" y="1625201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310" name="Google Shape;310;p48"/>
          <p:cNvSpPr/>
          <p:nvPr>
            <p:ph idx="29" type="pic"/>
          </p:nvPr>
        </p:nvSpPr>
        <p:spPr>
          <a:xfrm>
            <a:off x="5972392" y="2706290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311" name="Google Shape;311;p48"/>
          <p:cNvSpPr/>
          <p:nvPr>
            <p:ph idx="30" type="pic"/>
          </p:nvPr>
        </p:nvSpPr>
        <p:spPr>
          <a:xfrm>
            <a:off x="5972392" y="378618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312" name="Google Shape;312;p48"/>
          <p:cNvSpPr/>
          <p:nvPr/>
        </p:nvSpPr>
        <p:spPr>
          <a:xfrm>
            <a:off x="6782397" y="1625201"/>
            <a:ext cx="1808557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3" name="Google Shape;313;p48"/>
          <p:cNvSpPr txBox="1"/>
          <p:nvPr>
            <p:ph idx="31" type="body"/>
          </p:nvPr>
        </p:nvSpPr>
        <p:spPr>
          <a:xfrm>
            <a:off x="6884080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4" name="Google Shape;314;p48"/>
          <p:cNvSpPr txBox="1"/>
          <p:nvPr>
            <p:ph idx="32" type="body"/>
          </p:nvPr>
        </p:nvSpPr>
        <p:spPr>
          <a:xfrm>
            <a:off x="6884080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5" name="Google Shape;315;p48"/>
          <p:cNvSpPr txBox="1"/>
          <p:nvPr>
            <p:ph idx="33" type="body"/>
          </p:nvPr>
        </p:nvSpPr>
        <p:spPr>
          <a:xfrm>
            <a:off x="6884080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6" name="Google Shape;316;p48"/>
          <p:cNvSpPr/>
          <p:nvPr/>
        </p:nvSpPr>
        <p:spPr>
          <a:xfrm>
            <a:off x="6782397" y="2706289"/>
            <a:ext cx="1808557" cy="806569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7" name="Google Shape;317;p48"/>
          <p:cNvSpPr txBox="1"/>
          <p:nvPr>
            <p:ph idx="34" type="body"/>
          </p:nvPr>
        </p:nvSpPr>
        <p:spPr>
          <a:xfrm>
            <a:off x="6884080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8" name="Google Shape;318;p48"/>
          <p:cNvSpPr txBox="1"/>
          <p:nvPr>
            <p:ph idx="35" type="body"/>
          </p:nvPr>
        </p:nvSpPr>
        <p:spPr>
          <a:xfrm>
            <a:off x="6884080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9" name="Google Shape;319;p48"/>
          <p:cNvSpPr txBox="1"/>
          <p:nvPr>
            <p:ph idx="36" type="body"/>
          </p:nvPr>
        </p:nvSpPr>
        <p:spPr>
          <a:xfrm>
            <a:off x="6884080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0" name="Google Shape;320;p48"/>
          <p:cNvSpPr/>
          <p:nvPr/>
        </p:nvSpPr>
        <p:spPr>
          <a:xfrm>
            <a:off x="6782397" y="3786185"/>
            <a:ext cx="1810944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1" name="Google Shape;321;p48"/>
          <p:cNvSpPr txBox="1"/>
          <p:nvPr>
            <p:ph idx="37" type="body"/>
          </p:nvPr>
        </p:nvSpPr>
        <p:spPr>
          <a:xfrm>
            <a:off x="6884080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2" name="Google Shape;322;p48"/>
          <p:cNvSpPr txBox="1"/>
          <p:nvPr>
            <p:ph idx="38" type="body"/>
          </p:nvPr>
        </p:nvSpPr>
        <p:spPr>
          <a:xfrm>
            <a:off x="6884080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3" name="Google Shape;323;p48"/>
          <p:cNvSpPr txBox="1"/>
          <p:nvPr>
            <p:ph idx="39" type="body"/>
          </p:nvPr>
        </p:nvSpPr>
        <p:spPr>
          <a:xfrm>
            <a:off x="6884080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4" name="Google Shape;324;p48"/>
          <p:cNvSpPr txBox="1"/>
          <p:nvPr>
            <p:ph idx="40" type="body"/>
          </p:nvPr>
        </p:nvSpPr>
        <p:spPr>
          <a:xfrm>
            <a:off x="1344428" y="1262174"/>
            <a:ext cx="1021505" cy="198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t" bIns="0" lIns="80975" spcFirstLastPara="1" rIns="80975" wrap="square" tIns="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325" name="Google Shape;325;p48"/>
          <p:cNvCxnSpPr/>
          <p:nvPr/>
        </p:nvCxnSpPr>
        <p:spPr>
          <a:xfrm>
            <a:off x="3273947" y="1358254"/>
            <a:ext cx="5321177" cy="0"/>
          </a:xfrm>
          <a:prstGeom prst="straightConnector1">
            <a:avLst/>
          </a:prstGeom>
          <a:noFill/>
          <a:ln cap="flat" cmpd="sng" w="12700">
            <a:solidFill>
              <a:srgbClr val="19207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26" name="Google Shape;326;p48"/>
          <p:cNvSpPr txBox="1"/>
          <p:nvPr>
            <p:ph idx="41" type="body"/>
          </p:nvPr>
        </p:nvSpPr>
        <p:spPr>
          <a:xfrm>
            <a:off x="5664515" y="1262174"/>
            <a:ext cx="573040" cy="198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t" bIns="0" lIns="80975" spcFirstLastPara="1" rIns="80975" wrap="square" tIns="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8" name="Google Shape;328;p48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| Image | Blue">
  <p:cSld name="Divider Slide | Image | Blue">
    <p:bg>
      <p:bgPr>
        <a:solidFill>
          <a:srgbClr val="2453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/>
          <p:nvPr/>
        </p:nvSpPr>
        <p:spPr>
          <a:xfrm>
            <a:off x="0" y="3517104"/>
            <a:ext cx="4167188" cy="162639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31" name="Google Shape;331;p49"/>
          <p:cNvSpPr/>
          <p:nvPr>
            <p:ph idx="2" type="pic"/>
          </p:nvPr>
        </p:nvSpPr>
        <p:spPr>
          <a:xfrm>
            <a:off x="4167188" y="81767"/>
            <a:ext cx="4976809" cy="5091989"/>
          </a:xfrm>
          <a:prstGeom prst="rect">
            <a:avLst/>
          </a:prstGeom>
          <a:solidFill>
            <a:srgbClr val="182071"/>
          </a:solidFill>
          <a:ln>
            <a:noFill/>
          </a:ln>
        </p:spPr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3" name="Google Shape;333;p49"/>
          <p:cNvSpPr txBox="1"/>
          <p:nvPr>
            <p:ph idx="3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Divider Slide | Midnight ">
  <p:cSld name="Sub Divider Slide | Midnight ">
    <p:bg>
      <p:bgPr>
        <a:solidFill>
          <a:srgbClr val="19207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6" name="Google Shape;336;p50"/>
          <p:cNvSpPr txBox="1"/>
          <p:nvPr>
            <p:ph idx="2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7" name="Google Shape;337;p50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Divider Slide | Waterhole ">
  <p:cSld name="Sub Divider Slide | Waterhole ">
    <p:bg>
      <p:bgPr>
        <a:solidFill>
          <a:srgbClr val="2453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0" name="Google Shape;340;p51"/>
          <p:cNvSpPr txBox="1"/>
          <p:nvPr>
            <p:ph idx="2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1" name="Google Shape;341;p51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Icons">
  <p:cSld name="Headline | Subheadline | Icon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/>
          <p:nvPr>
            <p:ph idx="2" type="pic"/>
          </p:nvPr>
        </p:nvSpPr>
        <p:spPr>
          <a:xfrm>
            <a:off x="5072060" y="1041593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52"/>
          <p:cNvSpPr/>
          <p:nvPr>
            <p:ph idx="3" type="pic"/>
          </p:nvPr>
        </p:nvSpPr>
        <p:spPr>
          <a:xfrm>
            <a:off x="5072060" y="4030001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2"/>
          <p:cNvSpPr/>
          <p:nvPr>
            <p:ph idx="4" type="pic"/>
          </p:nvPr>
        </p:nvSpPr>
        <p:spPr>
          <a:xfrm>
            <a:off x="5072060" y="1788696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2"/>
          <p:cNvSpPr/>
          <p:nvPr>
            <p:ph idx="5" type="pic"/>
          </p:nvPr>
        </p:nvSpPr>
        <p:spPr>
          <a:xfrm>
            <a:off x="5072060" y="2535800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2"/>
          <p:cNvSpPr/>
          <p:nvPr>
            <p:ph idx="6" type="pic"/>
          </p:nvPr>
        </p:nvSpPr>
        <p:spPr>
          <a:xfrm>
            <a:off x="5072060" y="3282904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2"/>
          <p:cNvSpPr txBox="1"/>
          <p:nvPr>
            <p:ph idx="1" type="body"/>
          </p:nvPr>
        </p:nvSpPr>
        <p:spPr>
          <a:xfrm>
            <a:off x="5976939" y="4247982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7" type="body"/>
          </p:nvPr>
        </p:nvSpPr>
        <p:spPr>
          <a:xfrm>
            <a:off x="5976939" y="3497580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8" type="body"/>
          </p:nvPr>
        </p:nvSpPr>
        <p:spPr>
          <a:xfrm>
            <a:off x="5976939" y="2747177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52"/>
          <p:cNvSpPr txBox="1"/>
          <p:nvPr>
            <p:ph idx="9" type="body"/>
          </p:nvPr>
        </p:nvSpPr>
        <p:spPr>
          <a:xfrm>
            <a:off x="5976939" y="1996782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2" name="Google Shape;352;p52"/>
          <p:cNvSpPr txBox="1"/>
          <p:nvPr>
            <p:ph idx="13" type="body"/>
          </p:nvPr>
        </p:nvSpPr>
        <p:spPr>
          <a:xfrm>
            <a:off x="5976939" y="1246379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3" name="Google Shape;353;p52"/>
          <p:cNvSpPr txBox="1"/>
          <p:nvPr>
            <p:ph idx="14" type="body"/>
          </p:nvPr>
        </p:nvSpPr>
        <p:spPr>
          <a:xfrm>
            <a:off x="548880" y="1714972"/>
            <a:ext cx="3521871" cy="1009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4" name="Google Shape;354;p52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55" name="Google Shape;355;p52"/>
          <p:cNvSpPr txBox="1"/>
          <p:nvPr>
            <p:ph type="title"/>
          </p:nvPr>
        </p:nvSpPr>
        <p:spPr>
          <a:xfrm>
            <a:off x="548880" y="374693"/>
            <a:ext cx="3521871" cy="674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Image ">
  <p:cSld name="Full Bleed Image 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/>
          <p:nvPr>
            <p:ph idx="2" type="pic"/>
          </p:nvPr>
        </p:nvSpPr>
        <p:spPr>
          <a:xfrm>
            <a:off x="0" y="81767"/>
            <a:ext cx="9143997" cy="4545489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358" name="Google Shape;358;p53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2">
  <p:cSld name="Content_2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idx="1" type="body"/>
          </p:nvPr>
        </p:nvSpPr>
        <p:spPr>
          <a:xfrm>
            <a:off x="634049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1" name="Google Shape;361;p54"/>
          <p:cNvSpPr txBox="1"/>
          <p:nvPr>
            <p:ph idx="2" type="body"/>
          </p:nvPr>
        </p:nvSpPr>
        <p:spPr>
          <a:xfrm>
            <a:off x="5998177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2" name="Google Shape;362;p54"/>
          <p:cNvSpPr txBox="1"/>
          <p:nvPr>
            <p:ph idx="3" type="body"/>
          </p:nvPr>
        </p:nvSpPr>
        <p:spPr>
          <a:xfrm>
            <a:off x="3313456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54"/>
          <p:cNvSpPr txBox="1"/>
          <p:nvPr>
            <p:ph type="title"/>
          </p:nvPr>
        </p:nvSpPr>
        <p:spPr>
          <a:xfrm>
            <a:off x="634228" y="208201"/>
            <a:ext cx="7881124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4"/>
          <p:cNvSpPr txBox="1"/>
          <p:nvPr>
            <p:ph idx="4" type="body"/>
          </p:nvPr>
        </p:nvSpPr>
        <p:spPr>
          <a:xfrm>
            <a:off x="634008" y="654362"/>
            <a:ext cx="7881344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7">
  <p:cSld name="Content_7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634228" y="208201"/>
            <a:ext cx="7875391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7" name="Google Shape;367;p55"/>
          <p:cNvSpPr txBox="1"/>
          <p:nvPr>
            <p:ph idx="1" type="body"/>
          </p:nvPr>
        </p:nvSpPr>
        <p:spPr>
          <a:xfrm>
            <a:off x="634008" y="654362"/>
            <a:ext cx="7875391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8" name="Google Shape;368;p55"/>
          <p:cNvSpPr txBox="1"/>
          <p:nvPr>
            <p:ph idx="2" type="body"/>
          </p:nvPr>
        </p:nvSpPr>
        <p:spPr>
          <a:xfrm>
            <a:off x="634605" y="1120377"/>
            <a:ext cx="5337931" cy="3280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9" name="Google Shape;369;p55"/>
          <p:cNvSpPr/>
          <p:nvPr>
            <p:ph idx="3" type="pic"/>
          </p:nvPr>
        </p:nvSpPr>
        <p:spPr>
          <a:xfrm>
            <a:off x="6128795" y="1120226"/>
            <a:ext cx="2380604" cy="32801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3">
  <p:cSld name="Content_3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idx="1" type="body"/>
          </p:nvPr>
        </p:nvSpPr>
        <p:spPr>
          <a:xfrm>
            <a:off x="628652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2" name="Google Shape;372;p56"/>
          <p:cNvSpPr txBox="1"/>
          <p:nvPr>
            <p:ph idx="2" type="body"/>
          </p:nvPr>
        </p:nvSpPr>
        <p:spPr>
          <a:xfrm>
            <a:off x="6629402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3" name="Google Shape;373;p56"/>
          <p:cNvSpPr txBox="1"/>
          <p:nvPr>
            <p:ph idx="3" type="body"/>
          </p:nvPr>
        </p:nvSpPr>
        <p:spPr>
          <a:xfrm>
            <a:off x="4629150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4" name="Google Shape;374;p56"/>
          <p:cNvSpPr txBox="1"/>
          <p:nvPr>
            <p:ph idx="4" type="body"/>
          </p:nvPr>
        </p:nvSpPr>
        <p:spPr>
          <a:xfrm>
            <a:off x="2628897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5" name="Google Shape;375;p56"/>
          <p:cNvSpPr txBox="1"/>
          <p:nvPr>
            <p:ph type="title"/>
          </p:nvPr>
        </p:nvSpPr>
        <p:spPr>
          <a:xfrm>
            <a:off x="634228" y="208201"/>
            <a:ext cx="7881124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6"/>
          <p:cNvSpPr txBox="1"/>
          <p:nvPr>
            <p:ph idx="5" type="body"/>
          </p:nvPr>
        </p:nvSpPr>
        <p:spPr>
          <a:xfrm>
            <a:off x="634008" y="654362"/>
            <a:ext cx="7881344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_1">
  <p:cSld name="2_Content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>
            <p:ph idx="1" type="body"/>
          </p:nvPr>
        </p:nvSpPr>
        <p:spPr>
          <a:xfrm>
            <a:off x="456982" y="718876"/>
            <a:ext cx="8172678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9" name="Google Shape;379;p57"/>
          <p:cNvSpPr txBox="1"/>
          <p:nvPr>
            <p:ph type="title"/>
          </p:nvPr>
        </p:nvSpPr>
        <p:spPr>
          <a:xfrm>
            <a:off x="457202" y="260604"/>
            <a:ext cx="8172452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57"/>
          <p:cNvSpPr txBox="1"/>
          <p:nvPr>
            <p:ph idx="2" type="body"/>
          </p:nvPr>
        </p:nvSpPr>
        <p:spPr>
          <a:xfrm>
            <a:off x="457202" y="1183478"/>
            <a:ext cx="8172452" cy="321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1" name="Google Shape;381;p57"/>
          <p:cNvSpPr txBox="1"/>
          <p:nvPr/>
        </p:nvSpPr>
        <p:spPr>
          <a:xfrm>
            <a:off x="3508374" y="4942814"/>
            <a:ext cx="2056762" cy="807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2453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Copyright 2020 Rancher Federal, Inc. All Rights Reserved.</a:t>
            </a:r>
            <a:endParaRPr sz="1100"/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1">
  <p:cSld name="Content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idx="1" type="body"/>
          </p:nvPr>
        </p:nvSpPr>
        <p:spPr>
          <a:xfrm>
            <a:off x="456982" y="718876"/>
            <a:ext cx="8172678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4" name="Google Shape;384;p58"/>
          <p:cNvSpPr txBox="1"/>
          <p:nvPr>
            <p:ph type="title"/>
          </p:nvPr>
        </p:nvSpPr>
        <p:spPr>
          <a:xfrm>
            <a:off x="457202" y="260604"/>
            <a:ext cx="8172452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2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45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51.xml"/><Relationship Id="rId6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 b="0" i="0" sz="2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48880" y="1896669"/>
            <a:ext cx="8046245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Black"/>
              <a:buChar char="—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SemiBold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983" y="4643668"/>
            <a:ext cx="812143" cy="246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 flipH="1" rot="10800000">
            <a:off x="-3429" y="-4181"/>
            <a:ext cx="9148572" cy="92334"/>
            <a:chOff x="0" y="0"/>
            <a:chExt cx="5879685" cy="14472"/>
          </a:xfrm>
        </p:grpSpPr>
        <p:sp>
          <p:nvSpPr>
            <p:cNvPr id="56" name="Google Shape;56;p13"/>
            <p:cNvSpPr txBox="1"/>
            <p:nvPr/>
          </p:nvSpPr>
          <p:spPr>
            <a:xfrm>
              <a:off x="4650828" y="0"/>
              <a:ext cx="1228857" cy="14472"/>
            </a:xfrm>
            <a:prstGeom prst="rect">
              <a:avLst/>
            </a:prstGeom>
            <a:solidFill>
              <a:srgbClr val="EA263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 </a:t>
              </a:r>
              <a:endParaRPr sz="1100"/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0" y="0"/>
              <a:ext cx="3373821" cy="14472"/>
            </a:xfrm>
            <a:prstGeom prst="rect">
              <a:avLst/>
            </a:prstGeom>
            <a:solidFill>
              <a:srgbClr val="2453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 flipH="1" rot="10800000">
              <a:off x="3042745" y="0"/>
              <a:ext cx="1932677" cy="14472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 </a:t>
              </a:r>
              <a:endParaRPr sz="1100"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 b="0" i="0" sz="2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548880" y="1896669"/>
            <a:ext cx="8046245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Black"/>
              <a:buChar char="—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SemiBold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983" y="4643668"/>
            <a:ext cx="812143" cy="246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36"/>
          <p:cNvGrpSpPr/>
          <p:nvPr/>
        </p:nvGrpSpPr>
        <p:grpSpPr>
          <a:xfrm flipH="1" rot="10800000">
            <a:off x="-3429" y="-4181"/>
            <a:ext cx="9148572" cy="92334"/>
            <a:chOff x="0" y="0"/>
            <a:chExt cx="5879685" cy="14472"/>
          </a:xfrm>
        </p:grpSpPr>
        <p:sp>
          <p:nvSpPr>
            <p:cNvPr id="223" name="Google Shape;223;p36"/>
            <p:cNvSpPr txBox="1"/>
            <p:nvPr/>
          </p:nvSpPr>
          <p:spPr>
            <a:xfrm>
              <a:off x="4650828" y="0"/>
              <a:ext cx="1228857" cy="14472"/>
            </a:xfrm>
            <a:prstGeom prst="rect">
              <a:avLst/>
            </a:prstGeom>
            <a:solidFill>
              <a:srgbClr val="EA263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 </a:t>
              </a:r>
              <a:endParaRPr sz="1100"/>
            </a:p>
          </p:txBody>
        </p:sp>
        <p:sp>
          <p:nvSpPr>
            <p:cNvPr id="224" name="Google Shape;224;p36"/>
            <p:cNvSpPr txBox="1"/>
            <p:nvPr/>
          </p:nvSpPr>
          <p:spPr>
            <a:xfrm>
              <a:off x="0" y="0"/>
              <a:ext cx="3373821" cy="14472"/>
            </a:xfrm>
            <a:prstGeom prst="rect">
              <a:avLst/>
            </a:prstGeom>
            <a:solidFill>
              <a:srgbClr val="2453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5" name="Google Shape;225;p36"/>
            <p:cNvSpPr txBox="1"/>
            <p:nvPr/>
          </p:nvSpPr>
          <p:spPr>
            <a:xfrm flipH="1" rot="10800000">
              <a:off x="3042745" y="0"/>
              <a:ext cx="1932677" cy="14472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 </a:t>
              </a:r>
              <a:endParaRPr sz="1100"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7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5" Type="http://schemas.openxmlformats.org/officeDocument/2006/relationships/image" Target="../media/image96.png"/><Relationship Id="rId6" Type="http://schemas.openxmlformats.org/officeDocument/2006/relationships/image" Target="../media/image93.png"/><Relationship Id="rId7" Type="http://schemas.openxmlformats.org/officeDocument/2006/relationships/image" Target="../media/image101.jpg"/><Relationship Id="rId8" Type="http://schemas.openxmlformats.org/officeDocument/2006/relationships/image" Target="../media/image94.png"/><Relationship Id="rId11" Type="http://schemas.openxmlformats.org/officeDocument/2006/relationships/image" Target="../media/image100.png"/><Relationship Id="rId10" Type="http://schemas.openxmlformats.org/officeDocument/2006/relationships/image" Target="../media/image98.png"/><Relationship Id="rId13" Type="http://schemas.openxmlformats.org/officeDocument/2006/relationships/image" Target="../media/image82.png"/><Relationship Id="rId12" Type="http://schemas.openxmlformats.org/officeDocument/2006/relationships/image" Target="../media/image102.png"/><Relationship Id="rId14" Type="http://schemas.openxmlformats.org/officeDocument/2006/relationships/image" Target="../media/image7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2.png"/><Relationship Id="rId9" Type="http://schemas.openxmlformats.org/officeDocument/2006/relationships/image" Target="../media/image105.jpg"/><Relationship Id="rId5" Type="http://schemas.openxmlformats.org/officeDocument/2006/relationships/image" Target="../media/image174.png"/><Relationship Id="rId6" Type="http://schemas.openxmlformats.org/officeDocument/2006/relationships/image" Target="../media/image103.png"/><Relationship Id="rId7" Type="http://schemas.openxmlformats.org/officeDocument/2006/relationships/image" Target="../media/image106.gif"/><Relationship Id="rId8" Type="http://schemas.openxmlformats.org/officeDocument/2006/relationships/image" Target="../media/image104.png"/><Relationship Id="rId11" Type="http://schemas.openxmlformats.org/officeDocument/2006/relationships/image" Target="../media/image117.png"/><Relationship Id="rId10" Type="http://schemas.openxmlformats.org/officeDocument/2006/relationships/image" Target="../media/image111.jpg"/><Relationship Id="rId13" Type="http://schemas.openxmlformats.org/officeDocument/2006/relationships/image" Target="../media/image110.png"/><Relationship Id="rId12" Type="http://schemas.openxmlformats.org/officeDocument/2006/relationships/image" Target="../media/image108.png"/><Relationship Id="rId15" Type="http://schemas.openxmlformats.org/officeDocument/2006/relationships/image" Target="../media/image109.png"/><Relationship Id="rId14" Type="http://schemas.openxmlformats.org/officeDocument/2006/relationships/image" Target="../media/image113.png"/><Relationship Id="rId17" Type="http://schemas.openxmlformats.org/officeDocument/2006/relationships/image" Target="../media/image129.png"/><Relationship Id="rId16" Type="http://schemas.openxmlformats.org/officeDocument/2006/relationships/image" Target="../media/image115.png"/><Relationship Id="rId19" Type="http://schemas.openxmlformats.org/officeDocument/2006/relationships/image" Target="../media/image120.png"/><Relationship Id="rId18" Type="http://schemas.openxmlformats.org/officeDocument/2006/relationships/image" Target="../media/image1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1.png"/><Relationship Id="rId4" Type="http://schemas.openxmlformats.org/officeDocument/2006/relationships/image" Target="../media/image1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8.png"/><Relationship Id="rId4" Type="http://schemas.openxmlformats.org/officeDocument/2006/relationships/image" Target="../media/image1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7.png"/><Relationship Id="rId4" Type="http://schemas.openxmlformats.org/officeDocument/2006/relationships/hyperlink" Target="https://catalog.workshops.aws/ranch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ryranchergov.com/" TargetMode="External"/><Relationship Id="rId4" Type="http://schemas.openxmlformats.org/officeDocument/2006/relationships/hyperlink" Target="https://github.com/zackbradys/rancher-on-aw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2.png"/><Relationship Id="rId4" Type="http://schemas.openxmlformats.org/officeDocument/2006/relationships/image" Target="../media/image1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0.png"/><Relationship Id="rId4" Type="http://schemas.openxmlformats.org/officeDocument/2006/relationships/image" Target="../media/image141.png"/><Relationship Id="rId5" Type="http://schemas.openxmlformats.org/officeDocument/2006/relationships/image" Target="../media/image13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4.png"/><Relationship Id="rId4" Type="http://schemas.openxmlformats.org/officeDocument/2006/relationships/image" Target="../media/image1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7.png"/><Relationship Id="rId4" Type="http://schemas.openxmlformats.org/officeDocument/2006/relationships/image" Target="../media/image131.png"/><Relationship Id="rId9" Type="http://schemas.openxmlformats.org/officeDocument/2006/relationships/image" Target="../media/image132.png"/><Relationship Id="rId5" Type="http://schemas.openxmlformats.org/officeDocument/2006/relationships/image" Target="../media/image128.png"/><Relationship Id="rId6" Type="http://schemas.openxmlformats.org/officeDocument/2006/relationships/image" Target="../media/image133.png"/><Relationship Id="rId7" Type="http://schemas.openxmlformats.org/officeDocument/2006/relationships/image" Target="../media/image171.png"/><Relationship Id="rId8" Type="http://schemas.openxmlformats.org/officeDocument/2006/relationships/image" Target="../media/image136.png"/><Relationship Id="rId20" Type="http://schemas.openxmlformats.org/officeDocument/2006/relationships/image" Target="../media/image176.png"/><Relationship Id="rId22" Type="http://schemas.openxmlformats.org/officeDocument/2006/relationships/image" Target="../media/image153.png"/><Relationship Id="rId21" Type="http://schemas.openxmlformats.org/officeDocument/2006/relationships/image" Target="../media/image152.png"/><Relationship Id="rId24" Type="http://schemas.openxmlformats.org/officeDocument/2006/relationships/image" Target="../media/image155.png"/><Relationship Id="rId23" Type="http://schemas.openxmlformats.org/officeDocument/2006/relationships/image" Target="../media/image71.png"/><Relationship Id="rId26" Type="http://schemas.openxmlformats.org/officeDocument/2006/relationships/image" Target="../media/image161.png"/><Relationship Id="rId25" Type="http://schemas.openxmlformats.org/officeDocument/2006/relationships/image" Target="../media/image156.png"/><Relationship Id="rId11" Type="http://schemas.openxmlformats.org/officeDocument/2006/relationships/image" Target="../media/image139.png"/><Relationship Id="rId10" Type="http://schemas.openxmlformats.org/officeDocument/2006/relationships/image" Target="../media/image138.png"/><Relationship Id="rId13" Type="http://schemas.openxmlformats.org/officeDocument/2006/relationships/image" Target="../media/image144.png"/><Relationship Id="rId12" Type="http://schemas.openxmlformats.org/officeDocument/2006/relationships/image" Target="../media/image142.png"/><Relationship Id="rId15" Type="http://schemas.openxmlformats.org/officeDocument/2006/relationships/image" Target="../media/image143.png"/><Relationship Id="rId14" Type="http://schemas.openxmlformats.org/officeDocument/2006/relationships/image" Target="../media/image145.png"/><Relationship Id="rId17" Type="http://schemas.openxmlformats.org/officeDocument/2006/relationships/image" Target="../media/image150.png"/><Relationship Id="rId16" Type="http://schemas.openxmlformats.org/officeDocument/2006/relationships/image" Target="../media/image167.png"/><Relationship Id="rId19" Type="http://schemas.openxmlformats.org/officeDocument/2006/relationships/image" Target="../media/image149.png"/><Relationship Id="rId18" Type="http://schemas.openxmlformats.org/officeDocument/2006/relationships/image" Target="../media/image1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8.png"/><Relationship Id="rId4" Type="http://schemas.openxmlformats.org/officeDocument/2006/relationships/image" Target="../media/image1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9.png"/><Relationship Id="rId4" Type="http://schemas.openxmlformats.org/officeDocument/2006/relationships/image" Target="../media/image166.png"/><Relationship Id="rId5" Type="http://schemas.openxmlformats.org/officeDocument/2006/relationships/image" Target="../media/image169.png"/><Relationship Id="rId6" Type="http://schemas.openxmlformats.org/officeDocument/2006/relationships/image" Target="../media/image173.png"/><Relationship Id="rId7" Type="http://schemas.openxmlformats.org/officeDocument/2006/relationships/image" Target="../media/image172.png"/><Relationship Id="rId8" Type="http://schemas.openxmlformats.org/officeDocument/2006/relationships/image" Target="../media/image1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40" Type="http://schemas.openxmlformats.org/officeDocument/2006/relationships/image" Target="../media/image56.png"/><Relationship Id="rId42" Type="http://schemas.openxmlformats.org/officeDocument/2006/relationships/image" Target="../media/image50.png"/><Relationship Id="rId41" Type="http://schemas.openxmlformats.org/officeDocument/2006/relationships/image" Target="../media/image48.png"/><Relationship Id="rId44" Type="http://schemas.openxmlformats.org/officeDocument/2006/relationships/image" Target="../media/image54.png"/><Relationship Id="rId43" Type="http://schemas.openxmlformats.org/officeDocument/2006/relationships/image" Target="../media/image66.png"/><Relationship Id="rId46" Type="http://schemas.openxmlformats.org/officeDocument/2006/relationships/image" Target="../media/image58.png"/><Relationship Id="rId45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Relationship Id="rId48" Type="http://schemas.openxmlformats.org/officeDocument/2006/relationships/image" Target="../media/image62.png"/><Relationship Id="rId47" Type="http://schemas.openxmlformats.org/officeDocument/2006/relationships/image" Target="../media/image59.png"/><Relationship Id="rId49" Type="http://schemas.openxmlformats.org/officeDocument/2006/relationships/image" Target="../media/image65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Relationship Id="rId31" Type="http://schemas.openxmlformats.org/officeDocument/2006/relationships/image" Target="../media/image47.png"/><Relationship Id="rId30" Type="http://schemas.openxmlformats.org/officeDocument/2006/relationships/image" Target="../media/image53.png"/><Relationship Id="rId33" Type="http://schemas.openxmlformats.org/officeDocument/2006/relationships/image" Target="../media/image52.png"/><Relationship Id="rId32" Type="http://schemas.openxmlformats.org/officeDocument/2006/relationships/image" Target="../media/image41.png"/><Relationship Id="rId35" Type="http://schemas.openxmlformats.org/officeDocument/2006/relationships/image" Target="../media/image55.png"/><Relationship Id="rId34" Type="http://schemas.openxmlformats.org/officeDocument/2006/relationships/image" Target="../media/image49.png"/><Relationship Id="rId37" Type="http://schemas.openxmlformats.org/officeDocument/2006/relationships/image" Target="../media/image45.png"/><Relationship Id="rId36" Type="http://schemas.openxmlformats.org/officeDocument/2006/relationships/image" Target="../media/image46.png"/><Relationship Id="rId39" Type="http://schemas.openxmlformats.org/officeDocument/2006/relationships/image" Target="../media/image51.png"/><Relationship Id="rId38" Type="http://schemas.openxmlformats.org/officeDocument/2006/relationships/image" Target="../media/image40.png"/><Relationship Id="rId20" Type="http://schemas.openxmlformats.org/officeDocument/2006/relationships/image" Target="../media/image37.png"/><Relationship Id="rId22" Type="http://schemas.openxmlformats.org/officeDocument/2006/relationships/image" Target="../media/image29.png"/><Relationship Id="rId21" Type="http://schemas.openxmlformats.org/officeDocument/2006/relationships/image" Target="../media/image27.png"/><Relationship Id="rId24" Type="http://schemas.openxmlformats.org/officeDocument/2006/relationships/image" Target="../media/image31.png"/><Relationship Id="rId23" Type="http://schemas.openxmlformats.org/officeDocument/2006/relationships/image" Target="../media/image38.png"/><Relationship Id="rId60" Type="http://schemas.openxmlformats.org/officeDocument/2006/relationships/image" Target="../media/image79.png"/><Relationship Id="rId26" Type="http://schemas.openxmlformats.org/officeDocument/2006/relationships/image" Target="../media/image60.png"/><Relationship Id="rId25" Type="http://schemas.openxmlformats.org/officeDocument/2006/relationships/image" Target="../media/image39.png"/><Relationship Id="rId28" Type="http://schemas.openxmlformats.org/officeDocument/2006/relationships/image" Target="../media/image44.png"/><Relationship Id="rId27" Type="http://schemas.openxmlformats.org/officeDocument/2006/relationships/image" Target="../media/image42.png"/><Relationship Id="rId29" Type="http://schemas.openxmlformats.org/officeDocument/2006/relationships/image" Target="../media/image43.png"/><Relationship Id="rId51" Type="http://schemas.openxmlformats.org/officeDocument/2006/relationships/image" Target="../media/image69.png"/><Relationship Id="rId50" Type="http://schemas.openxmlformats.org/officeDocument/2006/relationships/image" Target="../media/image82.png"/><Relationship Id="rId53" Type="http://schemas.openxmlformats.org/officeDocument/2006/relationships/image" Target="../media/image63.png"/><Relationship Id="rId52" Type="http://schemas.openxmlformats.org/officeDocument/2006/relationships/image" Target="../media/image123.png"/><Relationship Id="rId11" Type="http://schemas.openxmlformats.org/officeDocument/2006/relationships/image" Target="../media/image24.png"/><Relationship Id="rId55" Type="http://schemas.openxmlformats.org/officeDocument/2006/relationships/image" Target="../media/image64.png"/><Relationship Id="rId10" Type="http://schemas.openxmlformats.org/officeDocument/2006/relationships/image" Target="../media/image22.png"/><Relationship Id="rId54" Type="http://schemas.openxmlformats.org/officeDocument/2006/relationships/image" Target="../media/image67.png"/><Relationship Id="rId13" Type="http://schemas.openxmlformats.org/officeDocument/2006/relationships/image" Target="../media/image30.png"/><Relationship Id="rId57" Type="http://schemas.openxmlformats.org/officeDocument/2006/relationships/image" Target="../media/image72.png"/><Relationship Id="rId12" Type="http://schemas.openxmlformats.org/officeDocument/2006/relationships/image" Target="../media/image25.png"/><Relationship Id="rId56" Type="http://schemas.openxmlformats.org/officeDocument/2006/relationships/image" Target="../media/image74.png"/><Relationship Id="rId15" Type="http://schemas.openxmlformats.org/officeDocument/2006/relationships/image" Target="../media/image35.png"/><Relationship Id="rId59" Type="http://schemas.openxmlformats.org/officeDocument/2006/relationships/image" Target="../media/image76.png"/><Relationship Id="rId14" Type="http://schemas.openxmlformats.org/officeDocument/2006/relationships/image" Target="../media/image26.png"/><Relationship Id="rId58" Type="http://schemas.openxmlformats.org/officeDocument/2006/relationships/image" Target="../media/image70.png"/><Relationship Id="rId17" Type="http://schemas.openxmlformats.org/officeDocument/2006/relationships/image" Target="../media/image28.png"/><Relationship Id="rId16" Type="http://schemas.openxmlformats.org/officeDocument/2006/relationships/image" Target="../media/image32.png"/><Relationship Id="rId19" Type="http://schemas.openxmlformats.org/officeDocument/2006/relationships/image" Target="../media/image36.png"/><Relationship Id="rId18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1.png"/><Relationship Id="rId4" Type="http://schemas.openxmlformats.org/officeDocument/2006/relationships/image" Target="../media/image88.png"/><Relationship Id="rId9" Type="http://schemas.openxmlformats.org/officeDocument/2006/relationships/image" Target="../media/image73.png"/><Relationship Id="rId5" Type="http://schemas.openxmlformats.org/officeDocument/2006/relationships/image" Target="../media/image97.jpg"/><Relationship Id="rId6" Type="http://schemas.openxmlformats.org/officeDocument/2006/relationships/image" Target="../media/image84.jpg"/><Relationship Id="rId7" Type="http://schemas.openxmlformats.org/officeDocument/2006/relationships/image" Target="../media/image81.png"/><Relationship Id="rId8" Type="http://schemas.openxmlformats.org/officeDocument/2006/relationships/image" Target="../media/image75.png"/><Relationship Id="rId11" Type="http://schemas.openxmlformats.org/officeDocument/2006/relationships/image" Target="../media/image86.png"/><Relationship Id="rId10" Type="http://schemas.openxmlformats.org/officeDocument/2006/relationships/image" Target="../media/image80.png"/><Relationship Id="rId13" Type="http://schemas.openxmlformats.org/officeDocument/2006/relationships/image" Target="../media/image95.png"/><Relationship Id="rId12" Type="http://schemas.openxmlformats.org/officeDocument/2006/relationships/image" Target="../media/image27.png"/><Relationship Id="rId15" Type="http://schemas.openxmlformats.org/officeDocument/2006/relationships/image" Target="../media/image123.png"/><Relationship Id="rId14" Type="http://schemas.openxmlformats.org/officeDocument/2006/relationships/image" Target="../media/image89.png"/><Relationship Id="rId17" Type="http://schemas.openxmlformats.org/officeDocument/2006/relationships/image" Target="../media/image38.png"/><Relationship Id="rId16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/>
        </p:nvSpPr>
        <p:spPr>
          <a:xfrm>
            <a:off x="498872" y="4052421"/>
            <a:ext cx="4572000" cy="7328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Zack Brady | Solutions Architect zack.brady@ranchergovernment.com</a:t>
            </a:r>
            <a:endParaRPr sz="1100"/>
          </a:p>
        </p:txBody>
      </p:sp>
      <p:sp>
        <p:nvSpPr>
          <p:cNvPr id="390" name="Google Shape;390;p59"/>
          <p:cNvSpPr/>
          <p:nvPr/>
        </p:nvSpPr>
        <p:spPr>
          <a:xfrm>
            <a:off x="498871" y="1178218"/>
            <a:ext cx="7897545" cy="1197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Leveraging Rancher Government Solutions  within the US Government and Public Sector</a:t>
            </a:r>
            <a:endParaRPr sz="1100"/>
          </a:p>
        </p:txBody>
      </p:sp>
      <p:sp>
        <p:nvSpPr>
          <p:cNvPr id="391" name="Google Shape;391;p59"/>
          <p:cNvSpPr txBox="1"/>
          <p:nvPr/>
        </p:nvSpPr>
        <p:spPr>
          <a:xfrm>
            <a:off x="7031558" y="4115900"/>
            <a:ext cx="1935602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CAGE Code: 8GLZ3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DUNS: 117387835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3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8"/>
          <p:cNvSpPr txBox="1"/>
          <p:nvPr/>
        </p:nvSpPr>
        <p:spPr>
          <a:xfrm>
            <a:off x="8378453" y="472104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2" name="Google Shape;652;p68"/>
          <p:cNvSpPr txBox="1"/>
          <p:nvPr>
            <p:ph type="title"/>
          </p:nvPr>
        </p:nvSpPr>
        <p:spPr>
          <a:xfrm>
            <a:off x="548880" y="412872"/>
            <a:ext cx="8046245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Products and Projects</a:t>
            </a:r>
            <a:endParaRPr/>
          </a:p>
        </p:txBody>
      </p:sp>
      <p:sp>
        <p:nvSpPr>
          <p:cNvPr id="653" name="Google Shape;653;p68"/>
          <p:cNvSpPr txBox="1"/>
          <p:nvPr/>
        </p:nvSpPr>
        <p:spPr>
          <a:xfrm>
            <a:off x="616842" y="745272"/>
            <a:ext cx="7358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1" i="0" sz="1500" u="none" cap="none" strike="noStrike">
              <a:solidFill>
                <a:srgbClr val="245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68"/>
          <p:cNvSpPr txBox="1"/>
          <p:nvPr/>
        </p:nvSpPr>
        <p:spPr>
          <a:xfrm>
            <a:off x="3393450" y="1607975"/>
            <a:ext cx="2447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 Light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CNCF-certified Kubernetes distribution that built to the security requirements of the US Government. FIPS 140-2/3, CIS, SELinux.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close up of a logo&#10;&#10;Description automatically generated" id="655" name="Google Shape;6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9761" y="1104282"/>
            <a:ext cx="1147440" cy="44319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8"/>
          <p:cNvSpPr txBox="1"/>
          <p:nvPr/>
        </p:nvSpPr>
        <p:spPr>
          <a:xfrm>
            <a:off x="6023066" y="1574124"/>
            <a:ext cx="2306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 Light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CNCF-certified Kubernetes distribution that is easy to install and less than 100MB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7" name="Google Shape;657;p68"/>
          <p:cNvSpPr txBox="1"/>
          <p:nvPr/>
        </p:nvSpPr>
        <p:spPr>
          <a:xfrm>
            <a:off x="855537" y="1622630"/>
            <a:ext cx="2324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 Light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Flagship Product – </a:t>
            </a:r>
            <a:r>
              <a:rPr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Rancher Multi-cluster Manager is world’s most popular Kubernetes Management platform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8" name="Google Shape;658;p68"/>
          <p:cNvSpPr txBox="1"/>
          <p:nvPr/>
        </p:nvSpPr>
        <p:spPr>
          <a:xfrm>
            <a:off x="803295" y="2799339"/>
            <a:ext cx="2525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 Light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Highly available and persistent block storage      for microservices-based, stateful applications </a:t>
            </a:r>
            <a:endParaRPr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9" name="Google Shape;659;p68"/>
          <p:cNvSpPr txBox="1"/>
          <p:nvPr/>
        </p:nvSpPr>
        <p:spPr>
          <a:xfrm>
            <a:off x="6079750" y="2792700"/>
            <a:ext cx="2525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 Light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GitOps &amp; Continuous Delivery at scale. Deploy and manage thousands to millions of clusters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close up of a sign&#10;&#10;Description automatically generated" id="660" name="Google Shape;66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6456" y="2222883"/>
            <a:ext cx="1383217" cy="426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generated with very high confidence" id="661" name="Google Shape;661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2307" y="2294892"/>
            <a:ext cx="2057399" cy="427472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8"/>
          <p:cNvSpPr txBox="1"/>
          <p:nvPr/>
        </p:nvSpPr>
        <p:spPr>
          <a:xfrm>
            <a:off x="3932919" y="2294892"/>
            <a:ext cx="1474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HARVESTER</a:t>
            </a:r>
            <a:endParaRPr sz="1100"/>
          </a:p>
        </p:txBody>
      </p:sp>
      <p:sp>
        <p:nvSpPr>
          <p:cNvPr id="663" name="Google Shape;663;p68"/>
          <p:cNvSpPr txBox="1"/>
          <p:nvPr/>
        </p:nvSpPr>
        <p:spPr>
          <a:xfrm>
            <a:off x="3375737" y="2693253"/>
            <a:ext cx="25257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 Light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Hyperconverged Infrastructure (HCI) powered by KubeVirt for deploying VMs and Kubernetes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68"/>
          <p:cNvSpPr/>
          <p:nvPr/>
        </p:nvSpPr>
        <p:spPr>
          <a:xfrm>
            <a:off x="4102209" y="2530972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A picture containing text, clipart&#10;&#10;Description automatically generated" id="665" name="Google Shape;665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7666" y="1104282"/>
            <a:ext cx="1416986" cy="441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nouncing Harvester Beta Availability" id="666" name="Google Shape;666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57666" y="2288878"/>
            <a:ext cx="475259" cy="38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57666" y="3451281"/>
            <a:ext cx="2124073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13327" y="4036706"/>
            <a:ext cx="1809751" cy="48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34282" y="3523846"/>
            <a:ext cx="1285991" cy="50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80048" y="4041687"/>
            <a:ext cx="1142021" cy="47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78473" y="3537217"/>
            <a:ext cx="1147123" cy="4758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72" name="Google Shape;672;p6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3543" y="1170613"/>
            <a:ext cx="661673" cy="2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8"/>
          <p:cNvSpPr txBox="1"/>
          <p:nvPr/>
        </p:nvSpPr>
        <p:spPr>
          <a:xfrm>
            <a:off x="1591175" y="1160861"/>
            <a:ext cx="1251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RANCHER</a:t>
            </a:r>
            <a:endParaRPr sz="1100"/>
          </a:p>
        </p:txBody>
      </p:sp>
      <p:pic>
        <p:nvPicPr>
          <p:cNvPr descr="A black and white text&#10;&#10;Description automatically generated" id="674" name="Google Shape;674;p6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8173" y="3451280"/>
            <a:ext cx="2200276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8"/>
          <p:cNvSpPr txBox="1"/>
          <p:nvPr/>
        </p:nvSpPr>
        <p:spPr>
          <a:xfrm>
            <a:off x="855525" y="4099450"/>
            <a:ext cx="2602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 Light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NeuVector Full Lifecycle Container Security Platform delivers the only cloud-native security with uncompromising end-to-end protection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9"/>
          <p:cNvSpPr txBox="1"/>
          <p:nvPr>
            <p:ph type="title"/>
          </p:nvPr>
        </p:nvSpPr>
        <p:spPr>
          <a:xfrm>
            <a:off x="248942" y="331645"/>
            <a:ext cx="8086075" cy="41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Worried about STIGs? Concerns with ATOs?</a:t>
            </a:r>
            <a:endParaRPr/>
          </a:p>
        </p:txBody>
      </p:sp>
      <p:sp>
        <p:nvSpPr>
          <p:cNvPr id="681" name="Google Shape;681;p69"/>
          <p:cNvSpPr txBox="1"/>
          <p:nvPr/>
        </p:nvSpPr>
        <p:spPr>
          <a:xfrm>
            <a:off x="8378456" y="4721050"/>
            <a:ext cx="322631" cy="2089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latform One: DoD Enterprise DevSecOps Services | Office of the Chief  Software Officer, U.S Air Force" id="682" name="Google Shape;68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7407" y="3712216"/>
            <a:ext cx="1299219" cy="1299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int Special Operations Command - Wikipedia" id="683" name="Google Shape;68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0231" y="1001110"/>
            <a:ext cx="1269571" cy="126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1775" y="832074"/>
            <a:ext cx="1258148" cy="1258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int Chiefs of Staff - Wikipedia" id="685" name="Google Shape;685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4969" y="2118533"/>
            <a:ext cx="1026731" cy="1120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.S. Special Operations Command (SOCOM) - Military Badges, Crests, Flags &amp;amp;  Seals - Military Clipart" id="686" name="Google Shape;686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08900" y="884919"/>
            <a:ext cx="1223794" cy="1206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ted States Navy - Wikipedia" id="687" name="Google Shape;687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30507" y="1066161"/>
            <a:ext cx="1225929" cy="1225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ump unveils new Space Force logo (yes, it looks like something from &amp;#39;Star  Trek&amp;#39;) | Space" id="688" name="Google Shape;688;p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91267" y="841269"/>
            <a:ext cx="1269572" cy="12187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rp Speed Logo" id="689" name="Google Shape;689;p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0256" y="2375023"/>
            <a:ext cx="1258148" cy="125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86348" y="3763736"/>
            <a:ext cx="1196200" cy="119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ted States Intelligence Community - Wikipedia" id="691" name="Google Shape;691;p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04664" y="2411288"/>
            <a:ext cx="1164284" cy="116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94021" y="3630773"/>
            <a:ext cx="1553649" cy="129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52004" y="2898205"/>
            <a:ext cx="1269571" cy="1269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l of the United States Department of Homeland Security - Wikipedia" id="694" name="Google Shape;694;p6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8791" y="887594"/>
            <a:ext cx="1147128" cy="114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5190" y="3247626"/>
            <a:ext cx="1164284" cy="116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9"/>
          <p:cNvPicPr preferRelativeResize="0"/>
          <p:nvPr/>
        </p:nvPicPr>
        <p:blipFill rotWithShape="1">
          <a:blip r:embed="rId17">
            <a:alphaModFix/>
          </a:blip>
          <a:srcRect b="29" l="0" r="0" t="19"/>
          <a:stretch/>
        </p:blipFill>
        <p:spPr>
          <a:xfrm>
            <a:off x="3833575" y="2289062"/>
            <a:ext cx="1225923" cy="122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elephant in the room &gt; Eglin Air Force Base &gt; Display" id="697" name="Google Shape;697;p6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24405" y="2166745"/>
            <a:ext cx="1196200" cy="1193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fense Information Systems Agency - Wikipedia" id="698" name="Google Shape;698;p6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89539" y="3596857"/>
            <a:ext cx="1362464" cy="1362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0"/>
          <p:cNvSpPr/>
          <p:nvPr/>
        </p:nvSpPr>
        <p:spPr>
          <a:xfrm>
            <a:off x="391877" y="405419"/>
            <a:ext cx="6726164" cy="74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2700"/>
              <a:buFont typeface="Poppins Black"/>
              <a:buNone/>
            </a:pPr>
            <a:r>
              <a:rPr b="1" lang="en" sz="2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Rancher Government Carbide…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1500"/>
              <a:buFont typeface="Poppins Black"/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Available to all current and future supported customers!</a:t>
            </a:r>
            <a:endParaRPr sz="1100"/>
          </a:p>
        </p:txBody>
      </p:sp>
      <p:sp>
        <p:nvSpPr>
          <p:cNvPr id="704" name="Google Shape;704;p70"/>
          <p:cNvSpPr txBox="1"/>
          <p:nvPr/>
        </p:nvSpPr>
        <p:spPr>
          <a:xfrm>
            <a:off x="207625" y="1445200"/>
            <a:ext cx="3119100" cy="3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Carbide Secured Registry (CSR) with SBOMs, CVE Reports, and Signed Images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STIG</a:t>
            </a: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TRON (Observability and Validation for DISA STIGs)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Supply Chain Management Offline Rancher Docs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SLSA3/SBOMs/Scans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Built for our U.S. Government Support Customers (Licensed)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RGS Answer to E.O. 14028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5" name="Google Shape;705;p70"/>
          <p:cNvSpPr txBox="1"/>
          <p:nvPr/>
        </p:nvSpPr>
        <p:spPr>
          <a:xfrm>
            <a:off x="-98981" y="139988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Google Shape;70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6726" y="1404743"/>
            <a:ext cx="5726546" cy="327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font, diagram, line&#10;&#10;Description automatically generated" id="712" name="Google Shape;712;p71"/>
          <p:cNvPicPr preferRelativeResize="0"/>
          <p:nvPr/>
        </p:nvPicPr>
        <p:blipFill rotWithShape="1">
          <a:blip r:embed="rId3">
            <a:alphaModFix/>
          </a:blip>
          <a:srcRect b="0" l="929" r="928" t="0"/>
          <a:stretch/>
        </p:blipFill>
        <p:spPr>
          <a:xfrm>
            <a:off x="0" y="535007"/>
            <a:ext cx="9144000" cy="3470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ncher Government Carbide" id="713" name="Google Shape;71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600" y="4160520"/>
            <a:ext cx="1820756" cy="786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2"/>
          <p:cNvSpPr txBox="1"/>
          <p:nvPr>
            <p:ph type="title"/>
          </p:nvPr>
        </p:nvSpPr>
        <p:spPr>
          <a:xfrm>
            <a:off x="248942" y="331646"/>
            <a:ext cx="80862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Hardened Images in the Carbide Secured Registry</a:t>
            </a:r>
            <a:endParaRPr/>
          </a:p>
        </p:txBody>
      </p:sp>
      <p:sp>
        <p:nvSpPr>
          <p:cNvPr id="719" name="Google Shape;719;p72"/>
          <p:cNvSpPr txBox="1"/>
          <p:nvPr/>
        </p:nvSpPr>
        <p:spPr>
          <a:xfrm>
            <a:off x="8378456" y="4721050"/>
            <a:ext cx="322631" cy="2089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19" y="1173612"/>
            <a:ext cx="8581162" cy="27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3"/>
          <p:cNvSpPr txBox="1"/>
          <p:nvPr>
            <p:ph idx="1" type="body"/>
          </p:nvPr>
        </p:nvSpPr>
        <p:spPr>
          <a:xfrm>
            <a:off x="548878" y="868337"/>
            <a:ext cx="8046244" cy="248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1500"/>
              <a:buFont typeface="Poppins Black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Validate downstream clusters compliance from the centralized Rancher Manager</a:t>
            </a:r>
            <a:endParaRPr/>
          </a:p>
        </p:txBody>
      </p:sp>
      <p:sp>
        <p:nvSpPr>
          <p:cNvPr id="727" name="Google Shape;727;p73"/>
          <p:cNvSpPr txBox="1"/>
          <p:nvPr/>
        </p:nvSpPr>
        <p:spPr>
          <a:xfrm>
            <a:off x="548878" y="1233155"/>
            <a:ext cx="132439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53FF"/>
                </a:solidFill>
                <a:latin typeface="Poppins"/>
                <a:ea typeface="Poppins"/>
                <a:cs typeface="Poppins"/>
                <a:sym typeface="Poppins"/>
              </a:rPr>
              <a:t>Monitor</a:t>
            </a:r>
            <a:endParaRPr sz="1100"/>
          </a:p>
        </p:txBody>
      </p:sp>
      <p:sp>
        <p:nvSpPr>
          <p:cNvPr id="728" name="Google Shape;728;p73"/>
          <p:cNvSpPr txBox="1"/>
          <p:nvPr/>
        </p:nvSpPr>
        <p:spPr>
          <a:xfrm>
            <a:off x="548877" y="1477154"/>
            <a:ext cx="291961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 validate the DISA STIG integrity of downstream RKE2 Kubernetes clusters </a:t>
            </a:r>
            <a:endParaRPr b="0" i="1" sz="11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9" name="Google Shape;729;p73"/>
          <p:cNvSpPr txBox="1"/>
          <p:nvPr/>
        </p:nvSpPr>
        <p:spPr>
          <a:xfrm>
            <a:off x="3606704" y="1233503"/>
            <a:ext cx="107768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53FF"/>
                </a:solidFill>
                <a:latin typeface="Poppins"/>
                <a:ea typeface="Poppins"/>
                <a:cs typeface="Poppins"/>
                <a:sym typeface="Poppins"/>
              </a:rPr>
              <a:t>Empower</a:t>
            </a:r>
            <a:endParaRPr sz="1100"/>
          </a:p>
        </p:txBody>
      </p:sp>
      <p:sp>
        <p:nvSpPr>
          <p:cNvPr id="730" name="Google Shape;730;p73"/>
          <p:cNvSpPr txBox="1"/>
          <p:nvPr/>
        </p:nvSpPr>
        <p:spPr>
          <a:xfrm>
            <a:off x="3606703" y="1463640"/>
            <a:ext cx="276591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system administrators to refocus their time on more meaningful initiatives </a:t>
            </a:r>
            <a:endParaRPr b="0" i="1" sz="11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31" name="Google Shape;731;p73"/>
          <p:cNvSpPr txBox="1"/>
          <p:nvPr/>
        </p:nvSpPr>
        <p:spPr>
          <a:xfrm>
            <a:off x="6908405" y="1225339"/>
            <a:ext cx="107768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53FF"/>
                </a:solidFill>
                <a:latin typeface="Poppins"/>
                <a:ea typeface="Poppins"/>
                <a:cs typeface="Poppins"/>
                <a:sym typeface="Poppins"/>
              </a:rPr>
              <a:t>Streamline</a:t>
            </a:r>
            <a:endParaRPr sz="1100"/>
          </a:p>
        </p:txBody>
      </p:sp>
      <p:sp>
        <p:nvSpPr>
          <p:cNvPr id="732" name="Google Shape;732;p73"/>
          <p:cNvSpPr txBox="1"/>
          <p:nvPr/>
        </p:nvSpPr>
        <p:spPr>
          <a:xfrm>
            <a:off x="6921362" y="1463640"/>
            <a:ext cx="212945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cyber auditing and compliance processes </a:t>
            </a:r>
            <a:endParaRPr b="0" i="0" sz="11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33" name="Google Shape;73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253" y="2412935"/>
            <a:ext cx="7982273" cy="2123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734" name="Google Shape;73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850" y="267560"/>
            <a:ext cx="3123538" cy="808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4"/>
          <p:cNvSpPr txBox="1"/>
          <p:nvPr>
            <p:ph type="title"/>
          </p:nvPr>
        </p:nvSpPr>
        <p:spPr>
          <a:xfrm>
            <a:off x="248942" y="331645"/>
            <a:ext cx="8086075" cy="41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Airgapped/Offline Docs</a:t>
            </a:r>
            <a:endParaRPr/>
          </a:p>
        </p:txBody>
      </p:sp>
      <p:sp>
        <p:nvSpPr>
          <p:cNvPr id="740" name="Google Shape;740;p74"/>
          <p:cNvSpPr txBox="1"/>
          <p:nvPr/>
        </p:nvSpPr>
        <p:spPr>
          <a:xfrm>
            <a:off x="8378456" y="4721050"/>
            <a:ext cx="322631" cy="2089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1" name="Google Shape;74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412" y="803398"/>
            <a:ext cx="6709913" cy="412659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5"/>
          <p:cNvSpPr/>
          <p:nvPr/>
        </p:nvSpPr>
        <p:spPr>
          <a:xfrm>
            <a:off x="413688" y="381199"/>
            <a:ext cx="8316623" cy="74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2700"/>
              <a:buFont typeface="Poppins Black"/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Rancher Government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1500"/>
              <a:buFont typeface="Poppins Black"/>
              <a:buNone/>
            </a:pPr>
            <a:r>
              <a:rPr b="0" i="1" lang="en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Airgap Swiss Army Knife – Simplifying the Airgap Experience</a:t>
            </a:r>
            <a:endParaRPr sz="1100"/>
          </a:p>
        </p:txBody>
      </p:sp>
      <p:pic>
        <p:nvPicPr>
          <p:cNvPr descr="A black background with a black square&#10;&#10;Description automatically generated with medium confidence" id="748" name="Google Shape;74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3448" y="271341"/>
            <a:ext cx="2211705" cy="53020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5"/>
          <p:cNvSpPr txBox="1"/>
          <p:nvPr/>
        </p:nvSpPr>
        <p:spPr>
          <a:xfrm>
            <a:off x="413700" y="1318150"/>
            <a:ext cx="8553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Black"/>
              <a:buNone/>
            </a:pPr>
            <a:r>
              <a:rPr i="1" lang="en" sz="1400" u="none" cap="none" strike="noStrik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Rancher Government Hauler </a:t>
            </a:r>
            <a:r>
              <a:rPr i="1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simplifies the airgap experience without requiring the adoption of a specific workflow. Assets such as </a:t>
            </a:r>
            <a:r>
              <a:rPr i="1" lang="en" sz="1400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images, charts, and files</a:t>
            </a:r>
            <a:r>
              <a:rPr i="1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are represented as </a:t>
            </a:r>
            <a:r>
              <a:rPr i="1" lang="en" sz="1400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collections and content</a:t>
            </a:r>
            <a:r>
              <a:rPr i="1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within Hauler. Users can easily fetch, store, package, validate, and distribute these assets with declarative manifests or through the command line.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Black"/>
              <a:buNone/>
            </a:pPr>
            <a:r>
              <a:rPr i="1" lang="en" sz="1400" u="none" cap="none" strike="noStrik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Rancher Government Hauler’s </a:t>
            </a:r>
            <a:r>
              <a:rPr i="1" lang="en" sz="1400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collections</a:t>
            </a:r>
            <a:r>
              <a:rPr i="1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i="1" lang="en" sz="1400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  <a:r>
              <a:rPr i="1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are stored as OCI Artifacts which enable users to serve these assets through an </a:t>
            </a:r>
            <a:r>
              <a:rPr i="1" lang="en" sz="1400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embedded registry and </a:t>
            </a:r>
            <a:r>
              <a:rPr i="1" lang="en" sz="1400" u="sng">
                <a:latin typeface="Poppins"/>
                <a:ea typeface="Poppins"/>
                <a:cs typeface="Poppins"/>
                <a:sym typeface="Poppins"/>
              </a:rPr>
              <a:t>file server</a:t>
            </a:r>
            <a:r>
              <a:rPr i="1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company&#10;&#10;Description automatically generated" id="754" name="Google Shape;75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9375"/>
            <a:ext cx="9143998" cy="345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web page&#10;&#10;Description automatically generated" id="760" name="Google Shape;76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4684"/>
            <a:ext cx="9140998" cy="4149053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7"/>
          <p:cNvSpPr txBox="1"/>
          <p:nvPr>
            <p:ph type="title"/>
          </p:nvPr>
        </p:nvSpPr>
        <p:spPr>
          <a:xfrm>
            <a:off x="248942" y="331645"/>
            <a:ext cx="8086075" cy="41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Rancher on AWS Workshop</a:t>
            </a:r>
            <a:endParaRPr/>
          </a:p>
        </p:txBody>
      </p:sp>
      <p:sp>
        <p:nvSpPr>
          <p:cNvPr id="762" name="Google Shape;762;p77"/>
          <p:cNvSpPr txBox="1"/>
          <p:nvPr/>
        </p:nvSpPr>
        <p:spPr>
          <a:xfrm>
            <a:off x="8378456" y="4721050"/>
            <a:ext cx="322631" cy="2089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77"/>
          <p:cNvSpPr txBox="1"/>
          <p:nvPr/>
        </p:nvSpPr>
        <p:spPr>
          <a:xfrm>
            <a:off x="347325" y="742525"/>
            <a:ext cx="899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Black"/>
              <a:buNone/>
            </a:pPr>
            <a:r>
              <a:rPr i="0" lang="en" sz="1400" u="none" strike="noStrike">
                <a:solidFill>
                  <a:srgbClr val="1F2328"/>
                </a:solidFill>
                <a:latin typeface="Poppins"/>
                <a:ea typeface="Poppins"/>
                <a:cs typeface="Poppins"/>
                <a:sym typeface="Poppins"/>
              </a:rPr>
              <a:t>Learn how to easily deploy and manage Kubernetes!</a:t>
            </a:r>
            <a:r>
              <a:rPr lang="en">
                <a:solidFill>
                  <a:srgbClr val="1F232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i="0" lang="en" sz="1400" u="sng" strike="noStrik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https://catalog.workshops.aws/rancher</a:t>
            </a:r>
            <a:endParaRPr i="0" sz="1400" u="none" strike="noStrike">
              <a:solidFill>
                <a:srgbClr val="1F23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/>
        </p:nvSpPr>
        <p:spPr>
          <a:xfrm>
            <a:off x="104373" y="3632168"/>
            <a:ext cx="3960176" cy="11945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Connect with me!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https://github.com/zackbradys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https://linkedin.com/io/zackbradys</a:t>
            </a:r>
            <a:endParaRPr sz="1100"/>
          </a:p>
        </p:txBody>
      </p:sp>
      <p:pic>
        <p:nvPicPr>
          <p:cNvPr descr="A group of men cutting a cake&#10;&#10;Description automatically generated with medium confidence" id="397" name="Google Shape;39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8552" y="316774"/>
            <a:ext cx="3220106" cy="450995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98" name="Google Shape;398;p60"/>
          <p:cNvSpPr txBox="1"/>
          <p:nvPr/>
        </p:nvSpPr>
        <p:spPr>
          <a:xfrm>
            <a:off x="397023" y="845509"/>
            <a:ext cx="33750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Former Government Contractor</a:t>
            </a:r>
            <a:endParaRPr sz="1100"/>
          </a:p>
          <a:p>
            <a:pPr indent="-215900" lvl="0" marL="215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U.S. Military Reservist (USN)</a:t>
            </a:r>
            <a:endParaRPr sz="1100"/>
          </a:p>
          <a:p>
            <a:pPr indent="-215900" lvl="0" marL="215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Built/Exited a Digital Firm</a:t>
            </a:r>
            <a:endParaRPr sz="1100"/>
          </a:p>
          <a:p>
            <a:pPr indent="-215900" lvl="0" marL="215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Open-Source Contributor</a:t>
            </a:r>
            <a:endParaRPr sz="1100"/>
          </a:p>
          <a:p>
            <a:pPr indent="-215900" lvl="0" marL="215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Career of </a:t>
            </a: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DevOps/SWE</a:t>
            </a:r>
            <a:endParaRPr sz="1100"/>
          </a:p>
          <a:p>
            <a:pPr indent="-215900" lvl="0" marL="215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-"/>
            </a:pPr>
            <a:r>
              <a:rPr b="1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Active Volunteer FF/EMT</a:t>
            </a:r>
            <a:endParaRPr sz="1100"/>
          </a:p>
        </p:txBody>
      </p:sp>
      <p:sp>
        <p:nvSpPr>
          <p:cNvPr id="399" name="Google Shape;399;p60"/>
          <p:cNvSpPr txBox="1"/>
          <p:nvPr/>
        </p:nvSpPr>
        <p:spPr>
          <a:xfrm>
            <a:off x="293590" y="354019"/>
            <a:ext cx="8595125" cy="454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oppins Medium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Me…</a:t>
            </a:r>
            <a:endParaRPr b="1" i="0" sz="2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8"/>
          <p:cNvSpPr txBox="1"/>
          <p:nvPr>
            <p:ph type="title"/>
          </p:nvPr>
        </p:nvSpPr>
        <p:spPr>
          <a:xfrm>
            <a:off x="772696" y="277276"/>
            <a:ext cx="7352009" cy="410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Rancher Government Solutions + Amazon AWS</a:t>
            </a:r>
            <a:endParaRPr/>
          </a:p>
        </p:txBody>
      </p:sp>
      <p:sp>
        <p:nvSpPr>
          <p:cNvPr id="770" name="Google Shape;770;p78"/>
          <p:cNvSpPr txBox="1"/>
          <p:nvPr/>
        </p:nvSpPr>
        <p:spPr>
          <a:xfrm>
            <a:off x="8378456" y="4721050"/>
            <a:ext cx="322631" cy="2089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78"/>
          <p:cNvSpPr txBox="1"/>
          <p:nvPr/>
        </p:nvSpPr>
        <p:spPr>
          <a:xfrm>
            <a:off x="562384" y="847817"/>
            <a:ext cx="7772700" cy="3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Black"/>
              <a:buNone/>
            </a:pPr>
            <a:r>
              <a:rPr b="1"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Rancher 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 the leading Kubernetes distribution and Kubernetes platform.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Black"/>
              <a:buNone/>
            </a:pPr>
            <a:r>
              <a:rPr b="1"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Amazon AWS 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 the leading and most adopted cloud provider.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1200"/>
              <a:buFont typeface="Poppins Black"/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1200"/>
              <a:buFont typeface="Poppins Black"/>
              <a:buNone/>
            </a:pPr>
            <a:r>
              <a:rPr b="1" i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 what does that mean for our customers?</a:t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1200"/>
              <a:buFont typeface="Poppins Black"/>
              <a:buNone/>
            </a:pPr>
            <a:r>
              <a:rPr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Rancher Government Solutions and Amazon AWS have partnered together to develop public AWS Marketplace offerings to dramatically reduce the barrier to entry to Kubernetes in the cloud.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1200"/>
              <a:buFont typeface="Poppins Black"/>
              <a:buNone/>
            </a:pPr>
            <a:r>
              <a:rPr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These listings provide a </a:t>
            </a:r>
            <a:r>
              <a:rPr b="1" i="1"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free trial </a:t>
            </a:r>
            <a:r>
              <a:rPr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b="1" i="1"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fully supported </a:t>
            </a:r>
            <a:r>
              <a:rPr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deployment of a preconfigured highly      available deployment of RKE2/Rancher Manager on AWS GovCloud (U.S.), designed strictly for use only by U.S. Federal Government and Public Sector Customers.</a:t>
            </a:r>
            <a:endParaRPr b="1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Black"/>
              <a:buNone/>
            </a:pPr>
            <a:r>
              <a:rPr b="1"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https://tryranchergov.com</a:t>
            </a:r>
            <a:r>
              <a:rPr b="1"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Black"/>
              <a:buNone/>
            </a:pPr>
            <a:r>
              <a:rPr b="1"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https://github.com/zackbradys/rancher-on-aws</a:t>
            </a:r>
            <a:endParaRPr b="1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777" name="Google Shape;77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2461" y="853146"/>
            <a:ext cx="4258951" cy="1533222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9"/>
          <p:cNvSpPr txBox="1"/>
          <p:nvPr/>
        </p:nvSpPr>
        <p:spPr>
          <a:xfrm>
            <a:off x="582420" y="2752742"/>
            <a:ext cx="79791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Linux Foundation is non-profit designed to build sustainable ecosystems around open-source projects to accelerate technology development and commercial adoption.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Included with the Rancher Multi-Cluster Manager Subscription: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Year Subscription to the complete Linux Foundation eLearning Catalogue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Individual Linux Foundation Certification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Additional subscriptions available via the RGS-Linux Foundation Customer Portal</a:t>
            </a:r>
            <a:endParaRPr sz="1100"/>
          </a:p>
          <a:p>
            <a:pPr indent="7620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79"/>
          <p:cNvSpPr/>
          <p:nvPr/>
        </p:nvSpPr>
        <p:spPr>
          <a:xfrm>
            <a:off x="4376791" y="2311685"/>
            <a:ext cx="331342" cy="1541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79"/>
          <p:cNvSpPr/>
          <p:nvPr/>
        </p:nvSpPr>
        <p:spPr>
          <a:xfrm>
            <a:off x="6394379" y="2311685"/>
            <a:ext cx="331342" cy="1541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79"/>
          <p:cNvSpPr txBox="1"/>
          <p:nvPr/>
        </p:nvSpPr>
        <p:spPr>
          <a:xfrm>
            <a:off x="248942" y="331645"/>
            <a:ext cx="8086075" cy="410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Included Enablement and Training Paths</a:t>
            </a:r>
            <a:endParaRPr sz="1100"/>
          </a:p>
        </p:txBody>
      </p:sp>
      <p:pic>
        <p:nvPicPr>
          <p:cNvPr id="782" name="Google Shape;78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88" y="1055340"/>
            <a:ext cx="3739818" cy="125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0"/>
          <p:cNvSpPr txBox="1"/>
          <p:nvPr>
            <p:ph type="title"/>
          </p:nvPr>
        </p:nvSpPr>
        <p:spPr>
          <a:xfrm>
            <a:off x="248942" y="331645"/>
            <a:ext cx="8086075" cy="41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From Datacenters to the Edge…</a:t>
            </a:r>
            <a:endParaRPr/>
          </a:p>
        </p:txBody>
      </p:sp>
      <p:sp>
        <p:nvSpPr>
          <p:cNvPr id="788" name="Google Shape;788;p80"/>
          <p:cNvSpPr txBox="1"/>
          <p:nvPr/>
        </p:nvSpPr>
        <p:spPr>
          <a:xfrm>
            <a:off x="8378456" y="4721050"/>
            <a:ext cx="322631" cy="2089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9" name="Google Shape;78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9048" y="331658"/>
            <a:ext cx="2245806" cy="3907283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/>
            </a:outerShdw>
          </a:effectLst>
        </p:spPr>
      </p:pic>
      <p:pic>
        <p:nvPicPr>
          <p:cNvPr id="790" name="Google Shape;790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3527" y="1751917"/>
            <a:ext cx="2207857" cy="311269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/>
            </a:outerShdw>
          </a:effectLst>
        </p:spPr>
      </p:pic>
      <p:pic>
        <p:nvPicPr>
          <p:cNvPr descr="A picture containing text, person, several&#10;&#10;Description automatically generated" id="791" name="Google Shape;791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97" y="862151"/>
            <a:ext cx="4256742" cy="3192557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/>
            </a:outerShdw>
          </a:effectLst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/>
          <p:cNvSpPr txBox="1"/>
          <p:nvPr/>
        </p:nvSpPr>
        <p:spPr>
          <a:xfrm>
            <a:off x="394097" y="1262675"/>
            <a:ext cx="65580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is Easy to install and manage</a:t>
            </a:r>
            <a:endParaRPr sz="1100"/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Easy to stand up and operate in airgapped environments</a:t>
            </a:r>
            <a:endParaRPr sz="1100"/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Fully open and interoperable across all </a:t>
            </a: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infrastructure </a:t>
            </a:r>
            <a:r>
              <a:rPr b="0" i="0" lang="en" sz="1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platforms</a:t>
            </a:r>
            <a:endParaRPr sz="1100"/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Eliminates total vendor lock-in to proprietary </a:t>
            </a: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technology</a:t>
            </a:r>
            <a:r>
              <a:rPr b="0" i="0" lang="en" sz="1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stacks</a:t>
            </a:r>
            <a:endParaRPr sz="1100"/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Unlimited scalability across any enterprise from the data center to the edge</a:t>
            </a:r>
            <a:endParaRPr sz="1100"/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Meets or exceeds all federal government and DoD security requirements</a:t>
            </a:r>
            <a:endParaRPr sz="1100"/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Trusted &amp; ATO’d across the Federal Government, including the DoD &amp; IC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8" name="Google Shape;798;p81"/>
          <p:cNvSpPr txBox="1"/>
          <p:nvPr>
            <p:ph type="title"/>
          </p:nvPr>
        </p:nvSpPr>
        <p:spPr>
          <a:xfrm>
            <a:off x="394097" y="350024"/>
            <a:ext cx="8595122" cy="332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 sz="2400">
                <a:latin typeface="Poppins Medium"/>
                <a:ea typeface="Poppins Medium"/>
                <a:cs typeface="Poppins Medium"/>
                <a:sym typeface="Poppins Medium"/>
              </a:rPr>
              <a:t>Why the Rancher Ecosystem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99" name="Google Shape;799;p81"/>
          <p:cNvSpPr txBox="1"/>
          <p:nvPr/>
        </p:nvSpPr>
        <p:spPr>
          <a:xfrm>
            <a:off x="394097" y="809846"/>
            <a:ext cx="8595122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b="0" i="0" lang="en" sz="1500" u="none" cap="none" strike="noStrike">
                <a:solidFill>
                  <a:srgbClr val="2453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 all Kubernetes management solutions are created equal</a:t>
            </a:r>
            <a:endParaRPr b="0" i="0" sz="1500" u="none" cap="none" strike="noStrike">
              <a:solidFill>
                <a:srgbClr val="2453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800" name="Google Shape;80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3943" y="1782390"/>
            <a:ext cx="8101010" cy="28216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1" name="Google Shape;801;p81"/>
          <p:cNvCxnSpPr/>
          <p:nvPr/>
        </p:nvCxnSpPr>
        <p:spPr>
          <a:xfrm rot="10800000">
            <a:off x="-12244" y="4566614"/>
            <a:ext cx="3786187" cy="0"/>
          </a:xfrm>
          <a:prstGeom prst="straightConnector1">
            <a:avLst/>
          </a:prstGeom>
          <a:noFill/>
          <a:ln cap="flat" cmpd="sng" w="92075">
            <a:solidFill>
              <a:srgbClr val="18207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49" y="3831400"/>
            <a:ext cx="5829300" cy="534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807" name="Google Shape;80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8091" y="645099"/>
            <a:ext cx="4308872" cy="1341441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2"/>
          <p:cNvSpPr/>
          <p:nvPr/>
        </p:nvSpPr>
        <p:spPr>
          <a:xfrm>
            <a:off x="2417556" y="3279568"/>
            <a:ext cx="4308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2300"/>
              <a:buFont typeface="Poppins Black"/>
              <a:buNone/>
            </a:pPr>
            <a:r>
              <a:rPr b="1" lang="en" sz="23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http://resources.ranchers.io</a:t>
            </a:r>
            <a:endParaRPr b="1"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9" name="Google Shape;809;p82"/>
          <p:cNvSpPr/>
          <p:nvPr/>
        </p:nvSpPr>
        <p:spPr>
          <a:xfrm>
            <a:off x="437037" y="425230"/>
            <a:ext cx="4691017" cy="23912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2700"/>
              <a:buFont typeface="Poppins Black"/>
              <a:buNone/>
            </a:pPr>
            <a:r>
              <a:rPr b="1" lang="en" sz="2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Questions? Concerns?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2400"/>
              <a:buFont typeface="Poppins Black"/>
              <a:buNone/>
            </a:pPr>
            <a:r>
              <a:rPr b="1" i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and then our…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2300"/>
              <a:buFont typeface="Poppins Black"/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2600"/>
              <a:buFont typeface="Poppins Black"/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453FF"/>
              </a:buClr>
              <a:buSzPts val="2600"/>
              <a:buFont typeface="Poppins Black"/>
              <a:buNone/>
            </a:pPr>
            <a:r>
              <a:rPr b="1" lang="en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Technical Demo/Workshop!</a:t>
            </a:r>
            <a:endParaRPr sz="1100"/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/>
          <p:nvPr/>
        </p:nvSpPr>
        <p:spPr>
          <a:xfrm>
            <a:off x="498872" y="1152800"/>
            <a:ext cx="2998091" cy="1131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Thank you for your time today!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83"/>
          <p:cNvSpPr txBox="1"/>
          <p:nvPr/>
        </p:nvSpPr>
        <p:spPr>
          <a:xfrm>
            <a:off x="498875" y="3863150"/>
            <a:ext cx="42969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Email: </a:t>
            </a:r>
            <a:r>
              <a:rPr b="1"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zack.brady@ranchergovernment.com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GitHub: </a:t>
            </a:r>
            <a:r>
              <a:rPr b="1"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https://github.com/zackbradys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Website: </a:t>
            </a:r>
            <a:r>
              <a:rPr b="1"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https://ranchergovernment.com</a:t>
            </a:r>
            <a:endParaRPr b="1"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83"/>
          <p:cNvSpPr txBox="1"/>
          <p:nvPr/>
        </p:nvSpPr>
        <p:spPr>
          <a:xfrm>
            <a:off x="7031558" y="4115900"/>
            <a:ext cx="1935602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CAGE Code: 8GLZ3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DUNS: 117387835</a:t>
            </a:r>
            <a:endParaRPr sz="1100"/>
          </a:p>
        </p:txBody>
      </p:sp>
      <p:sp>
        <p:nvSpPr>
          <p:cNvPr id="817" name="Google Shape;817;p83"/>
          <p:cNvSpPr/>
          <p:nvPr/>
        </p:nvSpPr>
        <p:spPr>
          <a:xfrm>
            <a:off x="5212685" y="70991"/>
            <a:ext cx="3754474" cy="574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http://resources.ranchers.io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4"/>
          <p:cNvSpPr txBox="1"/>
          <p:nvPr>
            <p:ph type="title"/>
          </p:nvPr>
        </p:nvSpPr>
        <p:spPr>
          <a:xfrm>
            <a:off x="1133299" y="174815"/>
            <a:ext cx="7311533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Rancher is always Meeting You At Your Mission</a:t>
            </a:r>
            <a:endParaRPr/>
          </a:p>
        </p:txBody>
      </p:sp>
      <p:cxnSp>
        <p:nvCxnSpPr>
          <p:cNvPr id="824" name="Google Shape;824;p84"/>
          <p:cNvCxnSpPr/>
          <p:nvPr/>
        </p:nvCxnSpPr>
        <p:spPr>
          <a:xfrm>
            <a:off x="1256852" y="2117675"/>
            <a:ext cx="7887146" cy="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75686"/>
              </a:srgbClr>
            </a:solidFill>
            <a:prstDash val="dashDot"/>
            <a:miter lim="8000"/>
            <a:headEnd len="sm" w="sm" type="none"/>
            <a:tailEnd len="sm" w="sm" type="none"/>
          </a:ln>
        </p:spPr>
      </p:cxnSp>
      <p:cxnSp>
        <p:nvCxnSpPr>
          <p:cNvPr id="825" name="Google Shape;825;p84"/>
          <p:cNvCxnSpPr/>
          <p:nvPr/>
        </p:nvCxnSpPr>
        <p:spPr>
          <a:xfrm>
            <a:off x="1256852" y="2749893"/>
            <a:ext cx="7887146" cy="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75686"/>
              </a:srgbClr>
            </a:solidFill>
            <a:prstDash val="dashDot"/>
            <a:miter lim="8000"/>
            <a:headEnd len="sm" w="sm" type="none"/>
            <a:tailEnd len="sm" w="sm" type="none"/>
          </a:ln>
        </p:spPr>
      </p:cxnSp>
      <p:cxnSp>
        <p:nvCxnSpPr>
          <p:cNvPr id="826" name="Google Shape;826;p84"/>
          <p:cNvCxnSpPr/>
          <p:nvPr/>
        </p:nvCxnSpPr>
        <p:spPr>
          <a:xfrm>
            <a:off x="1256852" y="1522078"/>
            <a:ext cx="7887146" cy="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75686"/>
              </a:srgbClr>
            </a:solidFill>
            <a:prstDash val="dashDot"/>
            <a:miter lim="8000"/>
            <a:headEnd len="sm" w="sm" type="none"/>
            <a:tailEnd len="sm" w="sm" type="none"/>
          </a:ln>
        </p:spPr>
      </p:cxnSp>
      <p:sp>
        <p:nvSpPr>
          <p:cNvPr id="827" name="Google Shape;827;p84"/>
          <p:cNvSpPr/>
          <p:nvPr/>
        </p:nvSpPr>
        <p:spPr>
          <a:xfrm>
            <a:off x="0" y="627055"/>
            <a:ext cx="9144000" cy="4516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2353FF"/>
              </a:solidFill>
              <a:highlight>
                <a:srgbClr val="0000FF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28" name="Google Shape;828;p84"/>
          <p:cNvSpPr txBox="1"/>
          <p:nvPr/>
        </p:nvSpPr>
        <p:spPr>
          <a:xfrm>
            <a:off x="8384769" y="4806750"/>
            <a:ext cx="216666" cy="923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‹#›</a:t>
            </a:fld>
            <a:endParaRPr sz="600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9" name="Google Shape;829;p84"/>
          <p:cNvSpPr txBox="1"/>
          <p:nvPr/>
        </p:nvSpPr>
        <p:spPr>
          <a:xfrm>
            <a:off x="1435512" y="680591"/>
            <a:ext cx="75192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Platform Services</a:t>
            </a:r>
            <a:endParaRPr sz="1100"/>
          </a:p>
        </p:txBody>
      </p:sp>
      <p:sp>
        <p:nvSpPr>
          <p:cNvPr id="830" name="Google Shape;830;p84"/>
          <p:cNvSpPr txBox="1"/>
          <p:nvPr/>
        </p:nvSpPr>
        <p:spPr>
          <a:xfrm>
            <a:off x="1463218" y="3203136"/>
            <a:ext cx="7492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Infrastructure Services</a:t>
            </a:r>
            <a:endParaRPr sz="1100"/>
          </a:p>
        </p:txBody>
      </p:sp>
      <p:grpSp>
        <p:nvGrpSpPr>
          <p:cNvPr id="831" name="Google Shape;831;p84"/>
          <p:cNvGrpSpPr/>
          <p:nvPr/>
        </p:nvGrpSpPr>
        <p:grpSpPr>
          <a:xfrm>
            <a:off x="4657205" y="3494992"/>
            <a:ext cx="1726613" cy="1441619"/>
            <a:chOff x="6209607" y="4659989"/>
            <a:chExt cx="2302150" cy="1922159"/>
          </a:xfrm>
        </p:grpSpPr>
        <p:sp>
          <p:nvSpPr>
            <p:cNvPr id="832" name="Google Shape;832;p84"/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833" name="Google Shape;833;p84"/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 Medium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Cloud</a:t>
              </a:r>
              <a:endParaRPr sz="1100"/>
            </a:p>
          </p:txBody>
        </p:sp>
        <p:grpSp>
          <p:nvGrpSpPr>
            <p:cNvPr id="834" name="Google Shape;834;p84"/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835" name="Google Shape;835;p84"/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Poppins Light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IaaS</a:t>
                </a:r>
                <a:endParaRPr b="0" i="0" sz="14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836" name="Google Shape;836;p84"/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Poppins Light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CaaS</a:t>
                </a:r>
                <a:endParaRPr b="0" i="0" sz="14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</p:grpSp>
        <p:grpSp>
          <p:nvGrpSpPr>
            <p:cNvPr id="837" name="Google Shape;837;p84"/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838" name="Google Shape;838;p8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569807" y="4686269"/>
                <a:ext cx="3200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9" name="Google Shape;839;p84"/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CF0F1"/>
                  </a:buClr>
                  <a:buSzPts val="800"/>
                  <a:buFont typeface="Poppins Medium"/>
                  <a:buNone/>
                </a:pPr>
                <a:r>
                  <a:rPr b="0" i="0" lang="en" sz="800" u="none" cap="none" strike="noStrike">
                    <a:solidFill>
                      <a:srgbClr val="ECF0F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Amazon</a:t>
                </a:r>
                <a:endParaRPr sz="1100"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CF0F1"/>
                  </a:buClr>
                  <a:buSzPts val="800"/>
                  <a:buFont typeface="Poppins Light"/>
                  <a:buNone/>
                </a:pPr>
                <a:r>
                  <a:rPr b="0" i="0" lang="en" sz="800" u="none" cap="none" strike="noStrike">
                    <a:solidFill>
                      <a:srgbClr val="ECF0F1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EKS</a:t>
                </a:r>
                <a:endParaRPr sz="1100"/>
              </a:p>
            </p:txBody>
          </p:sp>
          <p:pic>
            <p:nvPicPr>
              <p:cNvPr id="840" name="Google Shape;840;p8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24777" y="4695998"/>
                <a:ext cx="405374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1" name="Google Shape;841;p84"/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CF0F1"/>
                  </a:buClr>
                  <a:buSzPts val="800"/>
                  <a:buFont typeface="Poppins Medium"/>
                  <a:buNone/>
                </a:pPr>
                <a:r>
                  <a:rPr b="0" i="0" lang="en" sz="800" u="none" cap="none" strike="noStrike">
                    <a:solidFill>
                      <a:srgbClr val="ECF0F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Azure</a:t>
                </a:r>
                <a:endParaRPr sz="1100"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CF0F1"/>
                  </a:buClr>
                  <a:buSzPts val="800"/>
                  <a:buFont typeface="Poppins Light"/>
                  <a:buNone/>
                </a:pPr>
                <a:r>
                  <a:rPr b="0" i="0" lang="en" sz="800" u="none" cap="none" strike="noStrike">
                    <a:solidFill>
                      <a:srgbClr val="ECF0F1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AKS</a:t>
                </a:r>
                <a:endParaRPr sz="1100"/>
              </a:p>
            </p:txBody>
          </p:sp>
          <p:pic>
            <p:nvPicPr>
              <p:cNvPr id="842" name="Google Shape;842;p8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882283" y="4686269"/>
                <a:ext cx="3975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3" name="Google Shape;843;p84"/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CF0F1"/>
                  </a:buClr>
                  <a:buSzPts val="800"/>
                  <a:buFont typeface="Poppins Medium"/>
                  <a:buNone/>
                </a:pPr>
                <a:r>
                  <a:rPr b="0" i="0" lang="en" sz="800" u="none" cap="none" strike="noStrike">
                    <a:solidFill>
                      <a:srgbClr val="ECF0F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Google</a:t>
                </a:r>
                <a:endParaRPr sz="1100"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CF0F1"/>
                  </a:buClr>
                  <a:buSzPts val="800"/>
                  <a:buFont typeface="Poppins Light"/>
                  <a:buNone/>
                </a:pPr>
                <a:r>
                  <a:rPr b="0" i="0" lang="en" sz="800" u="none" cap="none" strike="noStrike">
                    <a:solidFill>
                      <a:srgbClr val="ECF0F1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GKE</a:t>
                </a:r>
                <a:endParaRPr sz="1100"/>
              </a:p>
            </p:txBody>
          </p:sp>
        </p:grpSp>
      </p:grpSp>
      <p:grpSp>
        <p:nvGrpSpPr>
          <p:cNvPr id="844" name="Google Shape;844;p84"/>
          <p:cNvGrpSpPr/>
          <p:nvPr/>
        </p:nvGrpSpPr>
        <p:grpSpPr>
          <a:xfrm>
            <a:off x="6503401" y="3494991"/>
            <a:ext cx="2443448" cy="1441810"/>
            <a:chOff x="8671201" y="4659988"/>
            <a:chExt cx="3257930" cy="1922413"/>
          </a:xfrm>
        </p:grpSpPr>
        <p:sp>
          <p:nvSpPr>
            <p:cNvPr id="845" name="Google Shape;845;p84"/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846" name="Google Shape;846;p84"/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 Medium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Edge</a:t>
              </a:r>
              <a:endParaRPr sz="1100"/>
            </a:p>
          </p:txBody>
        </p:sp>
        <p:sp>
          <p:nvSpPr>
            <p:cNvPr id="847" name="Google Shape;847;p84"/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 Light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SLE Micro</a:t>
              </a:r>
              <a:endParaRPr b="0" i="0" sz="1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grpSp>
          <p:nvGrpSpPr>
            <p:cNvPr id="848" name="Google Shape;848;p84"/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849" name="Google Shape;849;p84"/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Poppins Light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Servers</a:t>
                </a:r>
                <a:endParaRPr b="0" i="0" sz="14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850" name="Google Shape;850;p84"/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Poppins Light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Device</a:t>
                </a:r>
                <a:endParaRPr b="0" i="0" sz="14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851" name="Google Shape;851;p84"/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Poppins Light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VM</a:t>
                </a:r>
                <a:endParaRPr b="0" i="0" sz="14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</p:grpSp>
        <p:pic>
          <p:nvPicPr>
            <p:cNvPr descr="A picture containing text, clipart&#10;&#10;Description automatically generated" id="852" name="Google Shape;852;p8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 with medium confidence" id="853" name="Google Shape;853;p8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8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604487" y="5369534"/>
              <a:ext cx="1117669" cy="2854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5" name="Google Shape;855;p84"/>
          <p:cNvGrpSpPr/>
          <p:nvPr/>
        </p:nvGrpSpPr>
        <p:grpSpPr>
          <a:xfrm>
            <a:off x="1435513" y="966430"/>
            <a:ext cx="6043957" cy="2175204"/>
            <a:chOff x="1914017" y="1288573"/>
            <a:chExt cx="8058609" cy="2900272"/>
          </a:xfrm>
        </p:grpSpPr>
        <p:pic>
          <p:nvPicPr>
            <p:cNvPr id="856" name="Google Shape;856;p8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7" name="Google Shape;857;p84"/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858" name="Google Shape;858;p84"/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Calibri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grpSp>
            <p:nvGrpSpPr>
              <p:cNvPr id="859" name="Google Shape;859;p84"/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860" name="Google Shape;860;p84"/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100"/>
                    <a:buFont typeface="Poppins Medium"/>
                    <a:buNone/>
                  </a:pPr>
                  <a:r>
                    <a:rPr b="0" i="0" lang="en" sz="1100" u="none" cap="none" strike="noStrike">
                      <a:solidFill>
                        <a:srgbClr val="FFFFFF"/>
                      </a:solidFill>
                      <a:latin typeface="Poppins Medium"/>
                      <a:ea typeface="Poppins Medium"/>
                      <a:cs typeface="Poppins Medium"/>
                      <a:sym typeface="Poppins Medium"/>
                    </a:rPr>
                    <a:t>- Multi-Cluster &amp; Multi-Cloud Kubernetes Management</a:t>
                  </a:r>
                  <a:endParaRPr sz="1100"/>
                </a:p>
              </p:txBody>
            </p:sp>
            <p:pic>
              <p:nvPicPr>
                <p:cNvPr id="861" name="Google Shape;861;p8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36873" l="0" r="0" t="0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62" name="Google Shape;862;p8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863" name="Google Shape;863;p84"/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Poppins Light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Authentication</a:t>
                </a:r>
                <a:endParaRPr sz="1100"/>
              </a:p>
            </p:txBody>
          </p:sp>
          <p:pic>
            <p:nvPicPr>
              <p:cNvPr id="864" name="Google Shape;864;p8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5" name="Google Shape;865;p8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66" name="Google Shape;866;p84"/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867" name="Google Shape;867;p84"/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800"/>
                    <a:buFont typeface="Poppins Light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Policy Enforcement &amp; Governance</a:t>
                  </a:r>
                  <a:endParaRPr sz="1100"/>
                </a:p>
              </p:txBody>
            </p:sp>
            <p:sp>
              <p:nvSpPr>
                <p:cNvPr id="868" name="Google Shape;868;p84"/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CF0F1"/>
                    </a:buClr>
                    <a:buSzPts val="700"/>
                    <a:buFont typeface="Poppins Light"/>
                    <a:buNone/>
                  </a:pP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Centralized Audit &amp; CIS Benchmarking</a:t>
                  </a:r>
                  <a:endParaRPr sz="1100"/>
                </a:p>
              </p:txBody>
            </p:sp>
            <p:sp>
              <p:nvSpPr>
                <p:cNvPr id="869" name="Google Shape;869;p84"/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CF0F1"/>
                    </a:buClr>
                    <a:buSzPts val="700"/>
                    <a:buFont typeface="Poppins Light"/>
                    <a:buNone/>
                  </a:pP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AIOps, Monitoring &amp; Logging</a:t>
                  </a:r>
                  <a:endParaRPr sz="1100"/>
                </a:p>
              </p:txBody>
            </p:sp>
            <p:sp>
              <p:nvSpPr>
                <p:cNvPr id="870" name="Google Shape;870;p84"/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CF0F1"/>
                    </a:buClr>
                    <a:buSzPts val="700"/>
                    <a:buFont typeface="Poppins Light"/>
                    <a:buNone/>
                  </a:pP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OPA &amp; KubeWarden</a:t>
                  </a:r>
                  <a:endParaRPr sz="1100"/>
                </a:p>
              </p:txBody>
            </p:sp>
            <p:sp>
              <p:nvSpPr>
                <p:cNvPr id="871" name="Google Shape;871;p84"/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CF0F1"/>
                    </a:buClr>
                    <a:buSzPts val="200"/>
                    <a:buFont typeface="Poppins Light"/>
                    <a:buNone/>
                  </a:pP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RBAC, Pod &amp; Network Policies</a:t>
                  </a:r>
                  <a:endParaRPr sz="1100"/>
                </a:p>
              </p:txBody>
            </p:sp>
          </p:grpSp>
          <p:grpSp>
            <p:nvGrpSpPr>
              <p:cNvPr id="872" name="Google Shape;872;p84"/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873" name="Google Shape;873;p84"/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800"/>
                    <a:buFont typeface="Poppins Light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Simplified Cluster Operations &amp; Infrastructure Management</a:t>
                  </a:r>
                  <a:endParaRPr sz="1100"/>
                </a:p>
              </p:txBody>
            </p:sp>
            <p:sp>
              <p:nvSpPr>
                <p:cNvPr id="874" name="Google Shape;874;p84"/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CF0F1"/>
                    </a:buClr>
                    <a:buSzPts val="700"/>
                    <a:buFont typeface="Poppins Light"/>
                    <a:buNone/>
                  </a:pP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K8S Versioning &amp; GitOps CD</a:t>
                  </a:r>
                  <a:endParaRPr sz="1100"/>
                </a:p>
              </p:txBody>
            </p:sp>
            <p:sp>
              <p:nvSpPr>
                <p:cNvPr id="875" name="Google Shape;875;p84"/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CF0F1"/>
                    </a:buClr>
                    <a:buSzPts val="700"/>
                    <a:buFont typeface="Poppins Light"/>
                    <a:buNone/>
                  </a:pP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 Cluster Templates &amp; Config Enforcement</a:t>
                  </a:r>
                  <a:endParaRPr sz="1100"/>
                </a:p>
              </p:txBody>
            </p:sp>
            <p:sp>
              <p:nvSpPr>
                <p:cNvPr id="876" name="Google Shape;876;p84"/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CF0F1"/>
                    </a:buClr>
                    <a:buSzPts val="700"/>
                    <a:buFont typeface="Poppins Light"/>
                    <a:buNone/>
                  </a:pP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Rancher Hosted</a:t>
                  </a:r>
                  <a:endParaRPr sz="1100"/>
                </a:p>
              </p:txBody>
            </p:sp>
            <p:sp>
              <p:nvSpPr>
                <p:cNvPr id="877" name="Google Shape;877;p84"/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CF0F1"/>
                    </a:buClr>
                    <a:buSzPts val="200"/>
                    <a:buFont typeface="Poppins Light"/>
                    <a:buNone/>
                  </a:pP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Cluster Provisioning &amp; Lifecycle Management</a:t>
                  </a:r>
                  <a:endParaRPr sz="1100"/>
                </a:p>
              </p:txBody>
            </p:sp>
            <p:sp>
              <p:nvSpPr>
                <p:cNvPr id="878" name="Google Shape;878;p84"/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CF0F1"/>
                    </a:buClr>
                    <a:buSzPts val="200"/>
                    <a:buFont typeface="Poppins Light"/>
                    <a:buNone/>
                  </a:pP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Virtual Machine &amp; </a:t>
                  </a:r>
                  <a:b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</a:b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OS Management</a:t>
                  </a:r>
                  <a:endParaRPr sz="1100"/>
                </a:p>
              </p:txBody>
            </p:sp>
          </p:grpSp>
          <p:grpSp>
            <p:nvGrpSpPr>
              <p:cNvPr id="879" name="Google Shape;879;p84"/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880" name="Google Shape;880;p84"/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881" name="Google Shape;881;p84"/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ECF0F1"/>
                      </a:buClr>
                      <a:buSzPts val="700"/>
                      <a:buFont typeface="Poppins Light"/>
                      <a:buNone/>
                    </a:pPr>
                    <a:r>
                      <a:rPr b="0" i="0" lang="en" sz="700" u="none" cap="none" strike="noStrike">
                        <a:solidFill>
                          <a:srgbClr val="ECF0F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rPr>
                      <a:t>Monitoring </a:t>
                    </a:r>
                    <a:br>
                      <a:rPr b="0" i="0" lang="en" sz="700" u="none" cap="none" strike="noStrike">
                        <a:solidFill>
                          <a:srgbClr val="ECF0F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rPr>
                    </a:br>
                    <a:r>
                      <a:rPr b="0" i="0" lang="en" sz="700" u="none" cap="none" strike="noStrike">
                        <a:solidFill>
                          <a:srgbClr val="ECF0F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rPr>
                      <a:t>&amp; Alerts</a:t>
                    </a:r>
                    <a:endParaRPr sz="1100"/>
                  </a:p>
                </p:txBody>
              </p:sp>
              <p:pic>
                <p:nvPicPr>
                  <p:cNvPr descr="Logo, icon&#10;&#10;Description automatically generated" id="882" name="Google Shape;882;p84"/>
                  <p:cNvPicPr preferRelativeResize="0"/>
                  <p:nvPr/>
                </p:nvPicPr>
                <p:blipFill rotWithShape="1">
                  <a:blip r:embed="rId13">
                    <a:alphaModFix/>
                  </a:blip>
                  <a:srcRect b="0" l="0" r="0" t="0"/>
                  <a:stretch/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883" name="Google Shape;883;p84"/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CF0F1"/>
                    </a:buClr>
                    <a:buSzPts val="700"/>
                    <a:buFont typeface="Poppins Light"/>
                    <a:buNone/>
                  </a:pP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Persistent</a:t>
                  </a:r>
                  <a:b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</a:br>
                  <a:r>
                    <a:rPr b="0" i="0" lang="en" sz="700" u="none" cap="none" strike="noStrike">
                      <a:solidFill>
                        <a:srgbClr val="ECF0F1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Storage</a:t>
                  </a:r>
                  <a:endParaRPr sz="1100"/>
                </a:p>
              </p:txBody>
            </p:sp>
            <p:grpSp>
              <p:nvGrpSpPr>
                <p:cNvPr id="884" name="Google Shape;884;p84"/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885" name="Google Shape;885;p84"/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ECF0F1"/>
                      </a:buClr>
                      <a:buSzPts val="700"/>
                      <a:buFont typeface="Poppins Light"/>
                      <a:buNone/>
                    </a:pPr>
                    <a:r>
                      <a:rPr b="0" i="0" lang="en" sz="700" u="none" cap="none" strike="noStrike">
                        <a:solidFill>
                          <a:srgbClr val="ECF0F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rPr>
                      <a:t>App </a:t>
                    </a:r>
                    <a:br>
                      <a:rPr b="0" i="0" lang="en" sz="700" u="none" cap="none" strike="noStrike">
                        <a:solidFill>
                          <a:srgbClr val="ECF0F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rPr>
                    </a:br>
                    <a:r>
                      <a:rPr b="0" i="0" lang="en" sz="700" u="none" cap="none" strike="noStrike">
                        <a:solidFill>
                          <a:srgbClr val="ECF0F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rPr>
                      <a:t>Catalog</a:t>
                    </a:r>
                    <a:endParaRPr sz="1100"/>
                  </a:p>
                </p:txBody>
              </p:sp>
              <p:pic>
                <p:nvPicPr>
                  <p:cNvPr id="886" name="Google Shape;886;p84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87" name="Google Shape;887;p84"/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888" name="Google Shape;888;p84"/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ECF0F1"/>
                      </a:buClr>
                      <a:buSzPts val="700"/>
                      <a:buFont typeface="Poppins Light"/>
                      <a:buNone/>
                    </a:pPr>
                    <a:r>
                      <a:rPr b="0" i="0" lang="en" sz="700" u="none" cap="none" strike="noStrike">
                        <a:solidFill>
                          <a:srgbClr val="ECF0F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rPr>
                      <a:t>Service </a:t>
                    </a:r>
                    <a:br>
                      <a:rPr b="0" i="0" lang="en" sz="700" u="none" cap="none" strike="noStrike">
                        <a:solidFill>
                          <a:srgbClr val="ECF0F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rPr>
                    </a:br>
                    <a:r>
                      <a:rPr b="0" i="0" lang="en" sz="700" u="none" cap="none" strike="noStrike">
                        <a:solidFill>
                          <a:srgbClr val="ECF0F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rPr>
                      <a:t>Mesh</a:t>
                    </a:r>
                    <a:endParaRPr sz="1100"/>
                  </a:p>
                </p:txBody>
              </p:sp>
              <p:pic>
                <p:nvPicPr>
                  <p:cNvPr id="889" name="Google Shape;889;p84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890" name="Google Shape;890;p84"/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800"/>
                    <a:buFont typeface="Poppins Light"/>
                    <a:buNone/>
                  </a:pPr>
                  <a:r>
                    <a:rPr b="0" i="0" lang="en" sz="800" u="none" cap="none" strike="noStrike">
                      <a:solidFill>
                        <a:srgbClr val="FFFFFF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App Catalog, Observability, Storage &amp; Networking</a:t>
                  </a:r>
                  <a:endParaRPr sz="1100"/>
                </a:p>
              </p:txBody>
            </p:sp>
          </p:grpSp>
          <p:sp>
            <p:nvSpPr>
              <p:cNvPr id="891" name="Google Shape;891;p84"/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0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LDAP</a:t>
                </a:r>
                <a:endParaRPr sz="1100"/>
              </a:p>
            </p:txBody>
          </p:sp>
          <p:pic>
            <p:nvPicPr>
              <p:cNvPr descr="A black and white logo&#10;&#10;Description automatically generated with low confidence" id="892" name="Google Shape;892;p8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3" name="Google Shape;893;p8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84"/>
            <p:cNvPicPr preferRelativeResize="0"/>
            <p:nvPr/>
          </p:nvPicPr>
          <p:blipFill rotWithShape="1">
            <a:blip r:embed="rId17">
              <a:alphaModFix/>
            </a:blip>
            <a:srcRect b="23817" l="0" r="69601" t="22230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5" name="Google Shape;895;p84"/>
          <p:cNvGrpSpPr/>
          <p:nvPr/>
        </p:nvGrpSpPr>
        <p:grpSpPr>
          <a:xfrm>
            <a:off x="173018" y="762503"/>
            <a:ext cx="1103361" cy="4179694"/>
            <a:chOff x="230691" y="1016670"/>
            <a:chExt cx="1471148" cy="5572925"/>
          </a:xfrm>
        </p:grpSpPr>
        <p:grpSp>
          <p:nvGrpSpPr>
            <p:cNvPr id="896" name="Google Shape;896;p84"/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897" name="Google Shape;897;p84"/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Calibri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898" name="Google Shape;898;p84"/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0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Security</a:t>
                </a:r>
                <a:endParaRPr sz="1100"/>
              </a:p>
            </p:txBody>
          </p:sp>
          <p:pic>
            <p:nvPicPr>
              <p:cNvPr descr="A black and white sign&#10;&#10;Description automatically generated with low confidence" id="899" name="Google Shape;899;p84"/>
              <p:cNvPicPr preferRelativeResize="0"/>
              <p:nvPr/>
            </p:nvPicPr>
            <p:blipFill rotWithShape="1">
              <a:blip r:embed="rId18">
                <a:alphaModFix/>
              </a:blip>
              <a:srcRect b="-2514" l="1" r="-5761" t="0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00" name="Google Shape;900;p84"/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F0F1"/>
                </a:buClr>
                <a:buSzPts val="200"/>
                <a:buFont typeface="Poppins Light"/>
                <a:buNone/>
              </a:pPr>
              <a:r>
                <a:rPr b="0" i="0" lang="en" sz="700" u="none" cap="none" strike="noStrike">
                  <a:solidFill>
                    <a:srgbClr val="ECF0F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Compliance &amp; </a:t>
              </a:r>
              <a:br>
                <a:rPr b="0" i="0" lang="en" sz="700" u="none" cap="none" strike="noStrike">
                  <a:solidFill>
                    <a:srgbClr val="ECF0F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</a:br>
              <a:r>
                <a:rPr b="0" i="0" lang="en" sz="700" u="none" cap="none" strike="noStrike">
                  <a:solidFill>
                    <a:srgbClr val="ECF0F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SUSE Linux Scans</a:t>
              </a:r>
              <a:endParaRPr sz="1100"/>
            </a:p>
          </p:txBody>
        </p:sp>
        <p:sp>
          <p:nvSpPr>
            <p:cNvPr id="901" name="Google Shape;901;p84"/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F0F1"/>
                </a:buClr>
                <a:buSzPts val="200"/>
                <a:buFont typeface="Poppins Light"/>
                <a:buNone/>
              </a:pPr>
              <a:r>
                <a:rPr b="0" i="0" lang="en" sz="700" u="none" cap="none" strike="noStrike">
                  <a:solidFill>
                    <a:srgbClr val="ECF0F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Pipeline Security Automation</a:t>
              </a:r>
              <a:endParaRPr sz="1100"/>
            </a:p>
          </p:txBody>
        </p:sp>
        <p:sp>
          <p:nvSpPr>
            <p:cNvPr id="902" name="Google Shape;902;p84"/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F0F1"/>
                </a:buClr>
                <a:buSzPts val="200"/>
                <a:buFont typeface="Poppins Light"/>
                <a:buNone/>
              </a:pPr>
              <a:r>
                <a:rPr b="0" i="0" lang="en" sz="700" u="none" cap="none" strike="noStrike">
                  <a:solidFill>
                    <a:srgbClr val="ECF0F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Zero-Trust Controls &amp; File Protection</a:t>
              </a:r>
              <a:endParaRPr sz="1100"/>
            </a:p>
          </p:txBody>
        </p:sp>
        <p:sp>
          <p:nvSpPr>
            <p:cNvPr id="903" name="Google Shape;903;p84"/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F0F1"/>
                </a:buClr>
                <a:buSzPts val="200"/>
                <a:buFont typeface="Poppins Light"/>
                <a:buNone/>
              </a:pPr>
              <a:r>
                <a:rPr b="0" i="0" lang="en" sz="700" u="none" cap="none" strike="noStrike">
                  <a:solidFill>
                    <a:srgbClr val="ECF0F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Automated Protection Modes</a:t>
              </a:r>
              <a:endParaRPr sz="1100"/>
            </a:p>
          </p:txBody>
        </p:sp>
        <p:sp>
          <p:nvSpPr>
            <p:cNvPr id="904" name="Google Shape;904;p84"/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F0F1"/>
                </a:buClr>
                <a:buSzPts val="200"/>
                <a:buFont typeface="Poppins Light"/>
                <a:buNone/>
              </a:pPr>
              <a:r>
                <a:rPr b="0" i="0" lang="en" sz="700" u="none" cap="none" strike="noStrike">
                  <a:solidFill>
                    <a:srgbClr val="ECF0F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Advanced Network Security</a:t>
              </a:r>
              <a:endParaRPr sz="1100"/>
            </a:p>
          </p:txBody>
        </p:sp>
      </p:grpSp>
      <p:grpSp>
        <p:nvGrpSpPr>
          <p:cNvPr id="905" name="Google Shape;905;p84"/>
          <p:cNvGrpSpPr/>
          <p:nvPr/>
        </p:nvGrpSpPr>
        <p:grpSpPr>
          <a:xfrm>
            <a:off x="1449397" y="3497395"/>
            <a:ext cx="3068756" cy="1437779"/>
            <a:chOff x="1932530" y="4663193"/>
            <a:chExt cx="4091675" cy="1917039"/>
          </a:xfrm>
        </p:grpSpPr>
        <p:sp>
          <p:nvSpPr>
            <p:cNvPr id="906" name="Google Shape;906;p84"/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907" name="Google Shape;907;p84"/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 Medium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On-prem</a:t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grpSp>
          <p:nvGrpSpPr>
            <p:cNvPr id="908" name="Google Shape;908;p84"/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909" name="Google Shape;909;p84"/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Poppins Light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Servers</a:t>
                </a:r>
                <a:endParaRPr b="0" i="0" sz="14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910" name="Google Shape;910;p84"/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Poppins Light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VM</a:t>
                </a:r>
                <a:endParaRPr b="0" i="0" sz="14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911" name="Google Shape;911;p84"/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Poppins Light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Containers</a:t>
                </a:r>
                <a:endParaRPr b="0" i="0" sz="14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</p:grpSp>
        <p:grpSp>
          <p:nvGrpSpPr>
            <p:cNvPr id="912" name="Google Shape;912;p84"/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descr="Logo&#10;&#10;Description automatically generated with medium confidence" id="913" name="Google Shape;913;p8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914" name="Google Shape;914;p84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5" name="Google Shape;915;p8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6" name="Google Shape;916;p84"/>
              <p:cNvPicPr preferRelativeResize="0"/>
              <p:nvPr/>
            </p:nvPicPr>
            <p:blipFill rotWithShape="1">
              <a:blip r:embed="rId21">
                <a:alphaModFix/>
              </a:blip>
              <a:srcRect b="17703" l="0" r="67294" t="17905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picture containing text, clipart&#10;&#10;Description automatically generated" id="917" name="Google Shape;917;p84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8" name="Google Shape;918;p84"/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919" name="Google Shape;919;p8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0" name="Google Shape;920;p84"/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0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1 &amp; 2</a:t>
                </a:r>
                <a:endParaRPr sz="1100"/>
              </a:p>
            </p:txBody>
          </p:sp>
        </p:grpSp>
        <p:pic>
          <p:nvPicPr>
            <p:cNvPr descr="A picture containing logo&#10;&#10;Description automatically generated" id="921" name="Google Shape;921;p84"/>
            <p:cNvPicPr preferRelativeResize="0"/>
            <p:nvPr/>
          </p:nvPicPr>
          <p:blipFill rotWithShape="1">
            <a:blip r:embed="rId24">
              <a:alphaModFix/>
            </a:blip>
            <a:srcRect b="23468" l="0" r="0" t="0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" name="Google Shape;922;p84"/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Poppins Light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Any CNCF K8s</a:t>
              </a:r>
              <a:endParaRPr sz="1100"/>
            </a:p>
          </p:txBody>
        </p:sp>
        <p:cxnSp>
          <p:nvCxnSpPr>
            <p:cNvPr id="923" name="Google Shape;923;p84"/>
            <p:cNvCxnSpPr/>
            <p:nvPr/>
          </p:nvCxnSpPr>
          <p:spPr>
            <a:xfrm>
              <a:off x="3867339" y="4851408"/>
              <a:ext cx="0" cy="28047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24" name="Google Shape;924;p84"/>
          <p:cNvGrpSpPr/>
          <p:nvPr/>
        </p:nvGrpSpPr>
        <p:grpSpPr>
          <a:xfrm>
            <a:off x="7634389" y="966429"/>
            <a:ext cx="1336593" cy="2175203"/>
            <a:chOff x="10179185" y="1288572"/>
            <a:chExt cx="1782124" cy="2900271"/>
          </a:xfrm>
        </p:grpSpPr>
        <p:sp>
          <p:nvSpPr>
            <p:cNvPr id="925" name="Google Shape;925;p84"/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926" name="Google Shape;926;p84"/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 Medium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Developer Services</a:t>
              </a:r>
              <a:endParaRPr sz="1100"/>
            </a:p>
          </p:txBody>
        </p:sp>
        <p:grpSp>
          <p:nvGrpSpPr>
            <p:cNvPr id="927" name="Google Shape;927;p84"/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928" name="Google Shape;928;p84"/>
              <p:cNvPicPr preferRelativeResize="0"/>
              <p:nvPr/>
            </p:nvPicPr>
            <p:blipFill rotWithShape="1">
              <a:blip r:embed="rId25">
                <a:alphaModFix/>
              </a:blip>
              <a:srcRect b="-577" l="1" r="-2369" t="0"/>
              <a:stretch/>
            </p:blipFill>
            <p:spPr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9" name="Google Shape;929;p84"/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Poppins Light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Application Deployment</a:t>
                </a:r>
                <a:endParaRPr sz="1100"/>
              </a:p>
            </p:txBody>
          </p:sp>
        </p:grpSp>
        <p:grpSp>
          <p:nvGrpSpPr>
            <p:cNvPr id="930" name="Google Shape;930;p84"/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931" name="Google Shape;931;p84"/>
              <p:cNvPicPr preferRelativeResize="0"/>
              <p:nvPr/>
            </p:nvPicPr>
            <p:blipFill rotWithShape="1">
              <a:blip r:embed="rId26">
                <a:alphaModFix/>
              </a:blip>
              <a:srcRect b="-6182" l="0" r="-3430" t="0"/>
              <a:stretch/>
            </p:blipFill>
            <p:spPr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2" name="Google Shape;932;p84"/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Poppins Light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Local Development</a:t>
                </a:r>
                <a:endParaRPr sz="1100"/>
              </a:p>
            </p:txBody>
          </p:sp>
        </p:grpSp>
        <p:grpSp>
          <p:nvGrpSpPr>
            <p:cNvPr id="933" name="Google Shape;933;p84"/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934" name="Google Shape;934;p84"/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935" name="Google Shape;935;p84"/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900"/>
                    <a:buFont typeface="Poppins Light"/>
                    <a:buNone/>
                  </a:pPr>
                  <a:r>
                    <a:rPr b="0" i="0" lang="en" sz="900" u="none" cap="none" strike="noStrike">
                      <a:solidFill>
                        <a:srgbClr val="FFFFFF"/>
                      </a:solidFill>
                      <a:latin typeface="Poppins Light"/>
                      <a:ea typeface="Poppins Light"/>
                      <a:cs typeface="Poppins Light"/>
                      <a:sym typeface="Poppins Light"/>
                    </a:rPr>
                    <a:t>SLE BCI</a:t>
                  </a:r>
                  <a:endParaRPr b="0" i="0" sz="12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endParaRPr>
                </a:p>
              </p:txBody>
            </p:sp>
            <p:pic>
              <p:nvPicPr>
                <p:cNvPr descr="Logo&#10;&#10;Description automatically generated with medium confidence" id="936" name="Google Shape;936;p8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937" name="Google Shape;937;p84"/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Poppins Light"/>
                  <a:buNone/>
                </a:pPr>
                <a:r>
                  <a:rPr b="0" i="0" lang="en" sz="8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Container Image</a:t>
                </a:r>
                <a:endParaRPr sz="1100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, text&#10;&#10;Description automatically generated" id="942" name="Google Shape;942;p85"/>
          <p:cNvPicPr preferRelativeResize="0"/>
          <p:nvPr/>
        </p:nvPicPr>
        <p:blipFill rotWithShape="1">
          <a:blip r:embed="rId3">
            <a:alphaModFix/>
          </a:blip>
          <a:srcRect b="0" l="0" r="0" t="16618"/>
          <a:stretch/>
        </p:blipFill>
        <p:spPr>
          <a:xfrm>
            <a:off x="1512984" y="150239"/>
            <a:ext cx="6118031" cy="4843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6"/>
          <p:cNvSpPr txBox="1"/>
          <p:nvPr>
            <p:ph idx="1" type="body"/>
          </p:nvPr>
        </p:nvSpPr>
        <p:spPr>
          <a:xfrm>
            <a:off x="548878" y="868337"/>
            <a:ext cx="8046244" cy="248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1500"/>
              <a:buFont typeface="Poppins Black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Enabled by the Rancher Government Carbide Secured Registry (CSR) </a:t>
            </a:r>
            <a:endParaRPr/>
          </a:p>
        </p:txBody>
      </p:sp>
      <p:sp>
        <p:nvSpPr>
          <p:cNvPr id="949" name="Google Shape;949;p86"/>
          <p:cNvSpPr txBox="1"/>
          <p:nvPr>
            <p:ph type="title"/>
          </p:nvPr>
        </p:nvSpPr>
        <p:spPr>
          <a:xfrm>
            <a:off x="548878" y="478403"/>
            <a:ext cx="707140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Carbide Supply Chain Security</a:t>
            </a:r>
            <a:endParaRPr/>
          </a:p>
        </p:txBody>
      </p:sp>
      <p:pic>
        <p:nvPicPr>
          <p:cNvPr id="950" name="Google Shape;95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9348" y="1402337"/>
            <a:ext cx="6409310" cy="312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9267" y="154505"/>
            <a:ext cx="1755437" cy="7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7"/>
          <p:cNvSpPr txBox="1"/>
          <p:nvPr/>
        </p:nvSpPr>
        <p:spPr>
          <a:xfrm>
            <a:off x="8378453" y="472104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57" name="Google Shape;957;p87"/>
          <p:cNvSpPr txBox="1"/>
          <p:nvPr>
            <p:ph type="title"/>
          </p:nvPr>
        </p:nvSpPr>
        <p:spPr>
          <a:xfrm>
            <a:off x="245085" y="384629"/>
            <a:ext cx="5793296" cy="341631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Recommended Architecture</a:t>
            </a:r>
            <a:endParaRPr/>
          </a:p>
        </p:txBody>
      </p:sp>
      <p:cxnSp>
        <p:nvCxnSpPr>
          <p:cNvPr id="958" name="Google Shape;958;p87"/>
          <p:cNvCxnSpPr/>
          <p:nvPr/>
        </p:nvCxnSpPr>
        <p:spPr>
          <a:xfrm>
            <a:off x="4572002" y="951307"/>
            <a:ext cx="0" cy="3645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dashDot"/>
            <a:miter lim="8000"/>
            <a:headEnd len="sm" w="sm" type="none"/>
            <a:tailEnd len="sm" w="sm" type="none"/>
          </a:ln>
        </p:spPr>
      </p:cxnSp>
      <p:sp>
        <p:nvSpPr>
          <p:cNvPr id="959" name="Google Shape;959;p87"/>
          <p:cNvSpPr/>
          <p:nvPr/>
        </p:nvSpPr>
        <p:spPr>
          <a:xfrm>
            <a:off x="4821112" y="3659744"/>
            <a:ext cx="161999" cy="161999"/>
          </a:xfrm>
          <a:prstGeom prst="rect">
            <a:avLst/>
          </a:prstGeom>
          <a:solidFill>
            <a:srgbClr val="30BA78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0" name="Google Shape;960;p87"/>
          <p:cNvSpPr txBox="1"/>
          <p:nvPr/>
        </p:nvSpPr>
        <p:spPr>
          <a:xfrm>
            <a:off x="5072060" y="3635460"/>
            <a:ext cx="352305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 Light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 Rancher Management Server cluster manages all downstream k8s. The k8s required to run Rancher are not counted in the downstream Rancher host count</a:t>
            </a:r>
            <a:endParaRPr sz="1100"/>
          </a:p>
        </p:txBody>
      </p:sp>
      <p:sp>
        <p:nvSpPr>
          <p:cNvPr id="961" name="Google Shape;961;p87"/>
          <p:cNvSpPr/>
          <p:nvPr/>
        </p:nvSpPr>
        <p:spPr>
          <a:xfrm>
            <a:off x="4821112" y="3918949"/>
            <a:ext cx="161999" cy="161999"/>
          </a:xfrm>
          <a:prstGeom prst="rect">
            <a:avLst/>
          </a:prstGeom>
          <a:solidFill>
            <a:srgbClr val="192072"/>
          </a:solidFill>
          <a:ln cap="flat" cmpd="sng" w="9525">
            <a:solidFill>
              <a:srgbClr val="EB253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2" name="Google Shape;962;p87"/>
          <p:cNvSpPr txBox="1"/>
          <p:nvPr/>
        </p:nvSpPr>
        <p:spPr>
          <a:xfrm>
            <a:off x="5073671" y="3897010"/>
            <a:ext cx="352144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 Light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hosts are the downstream Kubernetes compute nodes managed by  the Rancher Management Server cluster</a:t>
            </a:r>
            <a:endParaRPr sz="1100"/>
          </a:p>
        </p:txBody>
      </p:sp>
      <p:sp>
        <p:nvSpPr>
          <p:cNvPr id="963" name="Google Shape;963;p87"/>
          <p:cNvSpPr/>
          <p:nvPr/>
        </p:nvSpPr>
        <p:spPr>
          <a:xfrm>
            <a:off x="4821112" y="4437366"/>
            <a:ext cx="161999" cy="16199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4" name="Google Shape;964;p87"/>
          <p:cNvSpPr txBox="1"/>
          <p:nvPr/>
        </p:nvSpPr>
        <p:spPr>
          <a:xfrm>
            <a:off x="5072060" y="4466430"/>
            <a:ext cx="1094173" cy="10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 Light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 cost</a:t>
            </a:r>
            <a:endParaRPr sz="1100"/>
          </a:p>
        </p:txBody>
      </p:sp>
      <p:sp>
        <p:nvSpPr>
          <p:cNvPr id="965" name="Google Shape;965;p87"/>
          <p:cNvSpPr/>
          <p:nvPr/>
        </p:nvSpPr>
        <p:spPr>
          <a:xfrm>
            <a:off x="4821112" y="4178161"/>
            <a:ext cx="161999" cy="161999"/>
          </a:xfrm>
          <a:custGeom>
            <a:rect b="b" l="l" r="r" t="t"/>
            <a:pathLst>
              <a:path extrusionOk="0" h="227329" w="289559">
                <a:moveTo>
                  <a:pt x="0" y="227075"/>
                </a:moveTo>
                <a:lnTo>
                  <a:pt x="289559" y="227075"/>
                </a:lnTo>
                <a:lnTo>
                  <a:pt x="289559" y="0"/>
                </a:lnTo>
                <a:lnTo>
                  <a:pt x="0" y="0"/>
                </a:lnTo>
                <a:lnTo>
                  <a:pt x="0" y="227075"/>
                </a:lnTo>
                <a:close/>
              </a:path>
            </a:pathLst>
          </a:custGeom>
          <a:solidFill>
            <a:srgbClr val="5E224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6" name="Google Shape;966;p87"/>
          <p:cNvSpPr txBox="1"/>
          <p:nvPr/>
        </p:nvSpPr>
        <p:spPr>
          <a:xfrm>
            <a:off x="5074337" y="4211216"/>
            <a:ext cx="3520781" cy="10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 Light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Longhorn storage nodes managed by Rancher management server</a:t>
            </a:r>
            <a:endParaRPr sz="1100"/>
          </a:p>
        </p:txBody>
      </p:sp>
      <p:sp>
        <p:nvSpPr>
          <p:cNvPr id="967" name="Google Shape;967;p87"/>
          <p:cNvSpPr/>
          <p:nvPr/>
        </p:nvSpPr>
        <p:spPr>
          <a:xfrm>
            <a:off x="5364937" y="1135794"/>
            <a:ext cx="2612033" cy="82635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91F71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191F7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8" name="Google Shape;968;p87"/>
          <p:cNvSpPr txBox="1"/>
          <p:nvPr/>
        </p:nvSpPr>
        <p:spPr>
          <a:xfrm>
            <a:off x="5439704" y="1700907"/>
            <a:ext cx="1045900" cy="115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800"/>
              <a:buFont typeface="Poppins Light"/>
              <a:buNone/>
            </a:pPr>
            <a:r>
              <a:rPr b="0" i="0" lang="en" sz="800" u="none" cap="none" strike="noStrike">
                <a:solidFill>
                  <a:srgbClr val="30BA78"/>
                </a:solidFill>
                <a:latin typeface="Poppins Light"/>
                <a:ea typeface="Poppins Light"/>
                <a:cs typeface="Poppins Light"/>
                <a:sym typeface="Poppins Light"/>
              </a:rPr>
              <a:t>(cp/etcd/worker)</a:t>
            </a:r>
            <a:endParaRPr sz="1100"/>
          </a:p>
        </p:txBody>
      </p:sp>
      <p:sp>
        <p:nvSpPr>
          <p:cNvPr id="969" name="Google Shape;969;p87"/>
          <p:cNvSpPr txBox="1"/>
          <p:nvPr/>
        </p:nvSpPr>
        <p:spPr>
          <a:xfrm>
            <a:off x="5439704" y="1470533"/>
            <a:ext cx="1045900" cy="115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F71"/>
              </a:buClr>
              <a:buSzPts val="800"/>
              <a:buFont typeface="Poppins Light"/>
              <a:buNone/>
            </a:pPr>
            <a:r>
              <a:rPr b="0" i="0" lang="en" sz="800" u="none" cap="none" strike="noStrike">
                <a:solidFill>
                  <a:srgbClr val="191F71"/>
                </a:solidFill>
                <a:latin typeface="Poppins Light"/>
                <a:ea typeface="Poppins Light"/>
                <a:cs typeface="Poppins Light"/>
                <a:sym typeface="Poppins Light"/>
              </a:rPr>
              <a:t>Highly Available</a:t>
            </a:r>
            <a:endParaRPr sz="1100"/>
          </a:p>
        </p:txBody>
      </p:sp>
      <p:sp>
        <p:nvSpPr>
          <p:cNvPr id="970" name="Google Shape;970;p87"/>
          <p:cNvSpPr/>
          <p:nvPr/>
        </p:nvSpPr>
        <p:spPr>
          <a:xfrm>
            <a:off x="6350638" y="1473976"/>
            <a:ext cx="482741" cy="223516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oppins Ligh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pic>
        <p:nvPicPr>
          <p:cNvPr id="971" name="Google Shape;97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2971" y="1725370"/>
            <a:ext cx="640818" cy="151562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87"/>
          <p:cNvSpPr/>
          <p:nvPr/>
        </p:nvSpPr>
        <p:spPr>
          <a:xfrm>
            <a:off x="1173486" y="1135794"/>
            <a:ext cx="2612033" cy="82635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91F71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3" name="Google Shape;973;p87"/>
          <p:cNvSpPr txBox="1"/>
          <p:nvPr/>
        </p:nvSpPr>
        <p:spPr>
          <a:xfrm>
            <a:off x="1248245" y="1700907"/>
            <a:ext cx="1045900" cy="115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800"/>
              <a:buFont typeface="Poppins Light"/>
              <a:buNone/>
            </a:pPr>
            <a:r>
              <a:rPr b="0" i="0" lang="en" sz="800" u="none" cap="none" strike="noStrike">
                <a:solidFill>
                  <a:srgbClr val="30BA78"/>
                </a:solidFill>
                <a:latin typeface="Poppins Light"/>
                <a:ea typeface="Poppins Light"/>
                <a:cs typeface="Poppins Light"/>
                <a:sym typeface="Poppins Light"/>
              </a:rPr>
              <a:t>(cp/etcd/worker)</a:t>
            </a:r>
            <a:endParaRPr sz="1100"/>
          </a:p>
        </p:txBody>
      </p:sp>
      <p:sp>
        <p:nvSpPr>
          <p:cNvPr id="974" name="Google Shape;974;p87"/>
          <p:cNvSpPr txBox="1"/>
          <p:nvPr/>
        </p:nvSpPr>
        <p:spPr>
          <a:xfrm>
            <a:off x="1248245" y="1470533"/>
            <a:ext cx="1045900" cy="115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F71"/>
              </a:buClr>
              <a:buSzPts val="800"/>
              <a:buFont typeface="Poppins Light"/>
              <a:buNone/>
            </a:pPr>
            <a:r>
              <a:rPr b="0" i="0" lang="en" sz="800" u="none" cap="none" strike="noStrike">
                <a:solidFill>
                  <a:srgbClr val="191F71"/>
                </a:solidFill>
                <a:latin typeface="Poppins Light"/>
                <a:ea typeface="Poppins Light"/>
                <a:cs typeface="Poppins Light"/>
                <a:sym typeface="Poppins Light"/>
              </a:rPr>
              <a:t>Highly Available</a:t>
            </a:r>
            <a:endParaRPr sz="1100"/>
          </a:p>
        </p:txBody>
      </p:sp>
      <p:sp>
        <p:nvSpPr>
          <p:cNvPr id="975" name="Google Shape;975;p87"/>
          <p:cNvSpPr/>
          <p:nvPr/>
        </p:nvSpPr>
        <p:spPr>
          <a:xfrm>
            <a:off x="2159186" y="1473976"/>
            <a:ext cx="464883" cy="223516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oppins Ligh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976" name="Google Shape;976;p87"/>
          <p:cNvSpPr txBox="1"/>
          <p:nvPr/>
        </p:nvSpPr>
        <p:spPr>
          <a:xfrm>
            <a:off x="3901029" y="1488284"/>
            <a:ext cx="600075" cy="216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22C"/>
              </a:buClr>
              <a:buSzPts val="700"/>
              <a:buFont typeface="Poppins Medium"/>
              <a:buNone/>
            </a:pPr>
            <a:r>
              <a:rPr b="0" i="0" lang="en" sz="700" u="none" cap="none" strike="noStrike">
                <a:solidFill>
                  <a:srgbClr val="0C322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Production  Environment</a:t>
            </a:r>
            <a:endParaRPr b="0" i="0" sz="700" u="none" cap="none" strike="noStrike">
              <a:solidFill>
                <a:srgbClr val="0C322C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77" name="Google Shape;977;p87"/>
          <p:cNvSpPr txBox="1"/>
          <p:nvPr/>
        </p:nvSpPr>
        <p:spPr>
          <a:xfrm>
            <a:off x="4654340" y="1486067"/>
            <a:ext cx="653985" cy="216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22C"/>
              </a:buClr>
              <a:buSzPts val="700"/>
              <a:buFont typeface="Poppins Medium"/>
              <a:buNone/>
            </a:pPr>
            <a:r>
              <a:rPr b="0" i="0" lang="en" sz="700" u="none" cap="none" strike="noStrike">
                <a:solidFill>
                  <a:srgbClr val="0C322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Additional Environments</a:t>
            </a:r>
            <a:endParaRPr sz="1100"/>
          </a:p>
        </p:txBody>
      </p:sp>
      <p:pic>
        <p:nvPicPr>
          <p:cNvPr id="978" name="Google Shape;97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450" y="1725370"/>
            <a:ext cx="640818" cy="151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9" name="Google Shape;979;p87"/>
          <p:cNvCxnSpPr>
            <a:stCxn id="967" idx="2"/>
            <a:endCxn id="980" idx="0"/>
          </p:cNvCxnSpPr>
          <p:nvPr/>
        </p:nvCxnSpPr>
        <p:spPr>
          <a:xfrm flipH="1" rot="-5400000">
            <a:off x="7107754" y="1525349"/>
            <a:ext cx="139200" cy="1012800"/>
          </a:xfrm>
          <a:prstGeom prst="bentConnector3">
            <a:avLst>
              <a:gd fmla="val 49994" name="adj1"/>
            </a:avLst>
          </a:prstGeom>
          <a:noFill/>
          <a:ln cap="flat" cmpd="sng" w="22225">
            <a:solidFill>
              <a:srgbClr val="191F71"/>
            </a:solidFill>
            <a:prstDash val="dashDot"/>
            <a:miter lim="8000"/>
            <a:headEnd len="sm" w="sm" type="none"/>
            <a:tailEnd len="med" w="med" type="stealth"/>
          </a:ln>
        </p:spPr>
      </p:cxnSp>
      <p:cxnSp>
        <p:nvCxnSpPr>
          <p:cNvPr id="981" name="Google Shape;981;p87"/>
          <p:cNvCxnSpPr>
            <a:stCxn id="967" idx="2"/>
            <a:endCxn id="982" idx="0"/>
          </p:cNvCxnSpPr>
          <p:nvPr/>
        </p:nvCxnSpPr>
        <p:spPr>
          <a:xfrm rot="5400000">
            <a:off x="6095104" y="1525499"/>
            <a:ext cx="139200" cy="1012500"/>
          </a:xfrm>
          <a:prstGeom prst="bentConnector3">
            <a:avLst>
              <a:gd fmla="val 49994" name="adj1"/>
            </a:avLst>
          </a:prstGeom>
          <a:noFill/>
          <a:ln cap="flat" cmpd="sng" w="22225">
            <a:solidFill>
              <a:srgbClr val="191F71"/>
            </a:solidFill>
            <a:prstDash val="dashDot"/>
            <a:miter lim="8000"/>
            <a:headEnd len="sm" w="sm" type="none"/>
            <a:tailEnd len="med" w="med" type="stealth"/>
          </a:ln>
        </p:spPr>
      </p:cxnSp>
      <p:cxnSp>
        <p:nvCxnSpPr>
          <p:cNvPr id="983" name="Google Shape;983;p87"/>
          <p:cNvCxnSpPr>
            <a:stCxn id="972" idx="2"/>
            <a:endCxn id="984" idx="0"/>
          </p:cNvCxnSpPr>
          <p:nvPr/>
        </p:nvCxnSpPr>
        <p:spPr>
          <a:xfrm flipH="1" rot="-5400000">
            <a:off x="2916303" y="1525349"/>
            <a:ext cx="139200" cy="1012800"/>
          </a:xfrm>
          <a:prstGeom prst="bentConnector3">
            <a:avLst>
              <a:gd fmla="val 49994" name="adj1"/>
            </a:avLst>
          </a:prstGeom>
          <a:noFill/>
          <a:ln cap="flat" cmpd="sng" w="22225">
            <a:solidFill>
              <a:srgbClr val="191F71"/>
            </a:solidFill>
            <a:prstDash val="dashDot"/>
            <a:miter lim="8000"/>
            <a:headEnd len="sm" w="sm" type="none"/>
            <a:tailEnd len="med" w="med" type="stealth"/>
          </a:ln>
        </p:spPr>
      </p:cxnSp>
      <p:cxnSp>
        <p:nvCxnSpPr>
          <p:cNvPr id="985" name="Google Shape;985;p87"/>
          <p:cNvCxnSpPr>
            <a:stCxn id="972" idx="2"/>
            <a:endCxn id="986" idx="0"/>
          </p:cNvCxnSpPr>
          <p:nvPr/>
        </p:nvCxnSpPr>
        <p:spPr>
          <a:xfrm rot="5400000">
            <a:off x="1903653" y="1525499"/>
            <a:ext cx="139200" cy="1012500"/>
          </a:xfrm>
          <a:prstGeom prst="bentConnector3">
            <a:avLst>
              <a:gd fmla="val 49994" name="adj1"/>
            </a:avLst>
          </a:prstGeom>
          <a:noFill/>
          <a:ln cap="flat" cmpd="sng" w="22225">
            <a:solidFill>
              <a:srgbClr val="191F71"/>
            </a:solidFill>
            <a:prstDash val="dashDot"/>
            <a:miter lim="8000"/>
            <a:headEnd len="sm" w="sm" type="none"/>
            <a:tailEnd len="med" w="med" type="stealth"/>
          </a:ln>
        </p:spPr>
      </p:cxnSp>
      <p:grpSp>
        <p:nvGrpSpPr>
          <p:cNvPr id="987" name="Google Shape;987;p87"/>
          <p:cNvGrpSpPr/>
          <p:nvPr/>
        </p:nvGrpSpPr>
        <p:grpSpPr>
          <a:xfrm>
            <a:off x="6758950" y="2101408"/>
            <a:ext cx="1849266" cy="1232396"/>
            <a:chOff x="9011933" y="2801877"/>
            <a:chExt cx="2465688" cy="1643194"/>
          </a:xfrm>
        </p:grpSpPr>
        <p:sp>
          <p:nvSpPr>
            <p:cNvPr id="988" name="Google Shape;988;p87"/>
            <p:cNvSpPr/>
            <p:nvPr/>
          </p:nvSpPr>
          <p:spPr>
            <a:xfrm>
              <a:off x="9022494" y="2953749"/>
              <a:ext cx="2444684" cy="1491322"/>
            </a:xfrm>
            <a:custGeom>
              <a:rect b="b" l="l" r="r" t="t"/>
              <a:pathLst>
                <a:path extrusionOk="0" h="1594485" w="2822575">
                  <a:moveTo>
                    <a:pt x="0" y="1594103"/>
                  </a:moveTo>
                  <a:lnTo>
                    <a:pt x="2822448" y="1594103"/>
                  </a:lnTo>
                  <a:lnTo>
                    <a:pt x="2822448" y="0"/>
                  </a:lnTo>
                  <a:lnTo>
                    <a:pt x="0" y="0"/>
                  </a:lnTo>
                  <a:lnTo>
                    <a:pt x="0" y="1594103"/>
                  </a:lnTo>
                  <a:close/>
                </a:path>
              </a:pathLst>
            </a:custGeom>
            <a:solidFill>
              <a:srgbClr val="F9F9F9"/>
            </a:solidFill>
            <a:ln cap="flat" cmpd="sng" w="12175">
              <a:solidFill>
                <a:srgbClr val="30BA78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89" name="Google Shape;989;p87"/>
            <p:cNvSpPr/>
            <p:nvPr/>
          </p:nvSpPr>
          <p:spPr>
            <a:xfrm>
              <a:off x="9011933" y="3422599"/>
              <a:ext cx="2455127" cy="0"/>
            </a:xfrm>
            <a:custGeom>
              <a:rect b="b" l="l" r="r" t="t"/>
              <a:pathLst>
                <a:path extrusionOk="0" h="13970" w="2834640">
                  <a:moveTo>
                    <a:pt x="0" y="0"/>
                  </a:moveTo>
                  <a:lnTo>
                    <a:pt x="2834386" y="0"/>
                  </a:lnTo>
                </a:path>
              </a:pathLst>
            </a:custGeom>
            <a:noFill/>
            <a:ln cap="flat" cmpd="sng" w="9525">
              <a:solidFill>
                <a:srgbClr val="30BA7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90" name="Google Shape;990;p87"/>
            <p:cNvSpPr/>
            <p:nvPr/>
          </p:nvSpPr>
          <p:spPr>
            <a:xfrm>
              <a:off x="9022494" y="3691652"/>
              <a:ext cx="2455127" cy="0"/>
            </a:xfrm>
            <a:custGeom>
              <a:rect b="b" l="l" r="r" t="t"/>
              <a:pathLst>
                <a:path extrusionOk="0" h="13970" w="2834640">
                  <a:moveTo>
                    <a:pt x="0" y="0"/>
                  </a:moveTo>
                  <a:lnTo>
                    <a:pt x="2834385" y="0"/>
                  </a:lnTo>
                </a:path>
              </a:pathLst>
            </a:custGeom>
            <a:noFill/>
            <a:ln cap="flat" cmpd="sng" w="9525">
              <a:solidFill>
                <a:srgbClr val="30BA7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91" name="Google Shape;991;p87"/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BA78"/>
                </a:buClr>
                <a:buSzPts val="500"/>
                <a:buFont typeface="Poppins Medium"/>
                <a:buNone/>
              </a:pPr>
              <a:r>
                <a:rPr b="0" i="0" lang="en" sz="500" u="none" cap="none" strike="noStrike">
                  <a:solidFill>
                    <a:srgbClr val="30BA78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Control Plane</a:t>
              </a:r>
              <a:endParaRPr sz="1100"/>
            </a:p>
          </p:txBody>
        </p:sp>
        <p:sp>
          <p:nvSpPr>
            <p:cNvPr id="992" name="Google Shape;992;p87"/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BA78"/>
                </a:buClr>
                <a:buSzPts val="500"/>
                <a:buFont typeface="Poppins Medium"/>
                <a:buNone/>
              </a:pPr>
              <a:r>
                <a:rPr b="0" i="0" lang="en" sz="500" u="none" cap="none" strike="noStrike">
                  <a:solidFill>
                    <a:srgbClr val="30BA78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etcd</a:t>
              </a:r>
              <a:endParaRPr sz="1100"/>
            </a:p>
          </p:txBody>
        </p:sp>
        <p:sp>
          <p:nvSpPr>
            <p:cNvPr id="993" name="Google Shape;993;p87"/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BA78"/>
                </a:buClr>
                <a:buSzPts val="500"/>
                <a:buFont typeface="Poppins Medium"/>
                <a:buNone/>
              </a:pPr>
              <a:r>
                <a:rPr b="0" i="0" lang="en" sz="500" u="none" cap="none" strike="noStrike">
                  <a:solidFill>
                    <a:srgbClr val="30BA78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Worker</a:t>
              </a:r>
              <a:endParaRPr sz="1100"/>
            </a:p>
          </p:txBody>
        </p:sp>
        <p:sp>
          <p:nvSpPr>
            <p:cNvPr id="994" name="Google Shape;994;p87"/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sz="1100"/>
            </a:p>
          </p:txBody>
        </p:sp>
        <p:grpSp>
          <p:nvGrpSpPr>
            <p:cNvPr id="995" name="Google Shape;995;p87"/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996" name="Google Shape;996;p87"/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>
                <a:noFill/>
              </a:ln>
            </p:spPr>
            <p:txBody>
              <a:bodyPr anchorCtr="1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Calibri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Poppins Light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Node</a:t>
                </a:r>
                <a:endParaRPr b="0" i="0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997" name="Google Shape;997;p87"/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>
                <a:noFill/>
              </a:ln>
            </p:spPr>
            <p:txBody>
              <a:bodyPr anchorCtr="1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Calibri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</p:grpSp>
        <p:sp>
          <p:nvSpPr>
            <p:cNvPr id="998" name="Google Shape;998;p87"/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sz="1100"/>
            </a:p>
          </p:txBody>
        </p:sp>
        <p:sp>
          <p:nvSpPr>
            <p:cNvPr id="999" name="Google Shape;999;p87"/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sz="1100"/>
            </a:p>
          </p:txBody>
        </p:sp>
        <p:grpSp>
          <p:nvGrpSpPr>
            <p:cNvPr id="1000" name="Google Shape;1000;p87"/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1001" name="Google Shape;1001;p87"/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>
                <a:noFill/>
              </a:ln>
            </p:spPr>
            <p:txBody>
              <a:bodyPr anchorCtr="1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Calibri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Poppins Light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Node</a:t>
                </a:r>
                <a:endParaRPr b="0" i="0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1002" name="Google Shape;1002;p87"/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>
                <a:noFill/>
              </a:ln>
            </p:spPr>
            <p:txBody>
              <a:bodyPr anchorCtr="1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Calibri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</p:grpSp>
        <p:sp>
          <p:nvSpPr>
            <p:cNvPr id="1003" name="Google Shape;1003;p87"/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sz="1100"/>
            </a:p>
          </p:txBody>
        </p:sp>
        <p:sp>
          <p:nvSpPr>
            <p:cNvPr id="1004" name="Google Shape;1004;p87"/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sz="1100"/>
            </a:p>
          </p:txBody>
        </p:sp>
        <p:grpSp>
          <p:nvGrpSpPr>
            <p:cNvPr id="1005" name="Google Shape;1005;p87"/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1006" name="Google Shape;1006;p87"/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>
                <a:noFill/>
              </a:ln>
            </p:spPr>
            <p:txBody>
              <a:bodyPr anchorCtr="1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Calibri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Poppins Light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Node</a:t>
                </a:r>
                <a:endParaRPr b="0" i="0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1007" name="Google Shape;1007;p87"/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>
                <a:noFill/>
              </a:ln>
            </p:spPr>
            <p:txBody>
              <a:bodyPr anchorCtr="1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Calibri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</p:grpSp>
        <p:grpSp>
          <p:nvGrpSpPr>
            <p:cNvPr id="1008" name="Google Shape;1008;p87"/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1009" name="Google Shape;1009;p87"/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>
                <a:noFill/>
              </a:ln>
            </p:spPr>
            <p:txBody>
              <a:bodyPr anchorCtr="1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Calibri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Poppins Light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Node</a:t>
                </a:r>
                <a:endParaRPr b="0" i="0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1010" name="Google Shape;1010;p87"/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>
                <a:noFill/>
              </a:ln>
            </p:spPr>
            <p:txBody>
              <a:bodyPr anchorCtr="1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Calibri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</p:grpSp>
        <p:sp>
          <p:nvSpPr>
            <p:cNvPr id="980" name="Google Shape;980;p87"/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30BA78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BA78"/>
                </a:buClr>
                <a:buSzPts val="600"/>
                <a:buFont typeface="Poppins Light"/>
                <a:buNone/>
              </a:pPr>
              <a:r>
                <a:rPr b="0" i="0" lang="en" sz="600" u="none" cap="none" strike="noStrike">
                  <a:solidFill>
                    <a:srgbClr val="30BA78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Cluster 2  (Dev/Test)</a:t>
              </a:r>
              <a:endParaRPr b="0" i="0" sz="600" u="none" cap="none" strike="noStrike">
                <a:solidFill>
                  <a:srgbClr val="30BA78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11" name="Google Shape;1011;p87"/>
          <p:cNvSpPr/>
          <p:nvPr/>
        </p:nvSpPr>
        <p:spPr>
          <a:xfrm>
            <a:off x="4741614" y="2215312"/>
            <a:ext cx="1833513" cy="1118492"/>
          </a:xfrm>
          <a:custGeom>
            <a:rect b="b" l="l" r="r" t="t"/>
            <a:pathLst>
              <a:path extrusionOk="0" h="1594485" w="2822575">
                <a:moveTo>
                  <a:pt x="0" y="1594103"/>
                </a:moveTo>
                <a:lnTo>
                  <a:pt x="2822448" y="1594103"/>
                </a:lnTo>
                <a:lnTo>
                  <a:pt x="2822448" y="0"/>
                </a:lnTo>
                <a:lnTo>
                  <a:pt x="0" y="0"/>
                </a:lnTo>
                <a:lnTo>
                  <a:pt x="0" y="1594103"/>
                </a:lnTo>
                <a:close/>
              </a:path>
            </a:pathLst>
          </a:custGeom>
          <a:solidFill>
            <a:srgbClr val="F9F9F9"/>
          </a:solidFill>
          <a:ln cap="flat" cmpd="sng" w="12175">
            <a:solidFill>
              <a:srgbClr val="30BA78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2" name="Google Shape;1012;p87"/>
          <p:cNvSpPr/>
          <p:nvPr/>
        </p:nvSpPr>
        <p:spPr>
          <a:xfrm>
            <a:off x="4733693" y="2566949"/>
            <a:ext cx="1841345" cy="0"/>
          </a:xfrm>
          <a:custGeom>
            <a:rect b="b" l="l" r="r" t="t"/>
            <a:pathLst>
              <a:path extrusionOk="0" h="13970" w="2834640">
                <a:moveTo>
                  <a:pt x="0" y="0"/>
                </a:moveTo>
                <a:lnTo>
                  <a:pt x="2834386" y="0"/>
                </a:lnTo>
              </a:path>
            </a:pathLst>
          </a:custGeom>
          <a:noFill/>
          <a:ln cap="flat" cmpd="sng" w="9525">
            <a:solidFill>
              <a:srgbClr val="30BA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3" name="Google Shape;1013;p87"/>
          <p:cNvSpPr/>
          <p:nvPr/>
        </p:nvSpPr>
        <p:spPr>
          <a:xfrm>
            <a:off x="4741614" y="2768739"/>
            <a:ext cx="1841345" cy="0"/>
          </a:xfrm>
          <a:custGeom>
            <a:rect b="b" l="l" r="r" t="t"/>
            <a:pathLst>
              <a:path extrusionOk="0" h="13970" w="2834640">
                <a:moveTo>
                  <a:pt x="0" y="0"/>
                </a:moveTo>
                <a:lnTo>
                  <a:pt x="2834385" y="0"/>
                </a:lnTo>
              </a:path>
            </a:pathLst>
          </a:custGeom>
          <a:noFill/>
          <a:ln cap="flat" cmpd="sng" w="9525">
            <a:solidFill>
              <a:srgbClr val="30BA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4" name="Google Shape;1014;p87"/>
          <p:cNvSpPr txBox="1"/>
          <p:nvPr/>
        </p:nvSpPr>
        <p:spPr>
          <a:xfrm>
            <a:off x="4794263" y="2434624"/>
            <a:ext cx="457428" cy="699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Control Plane</a:t>
            </a:r>
            <a:endParaRPr sz="1100"/>
          </a:p>
        </p:txBody>
      </p:sp>
      <p:sp>
        <p:nvSpPr>
          <p:cNvPr id="1015" name="Google Shape;1015;p87"/>
          <p:cNvSpPr txBox="1"/>
          <p:nvPr/>
        </p:nvSpPr>
        <p:spPr>
          <a:xfrm>
            <a:off x="4794263" y="2631140"/>
            <a:ext cx="574049" cy="80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etcd</a:t>
            </a:r>
            <a:endParaRPr sz="1100"/>
          </a:p>
        </p:txBody>
      </p:sp>
      <p:sp>
        <p:nvSpPr>
          <p:cNvPr id="1016" name="Google Shape;1016;p87"/>
          <p:cNvSpPr txBox="1"/>
          <p:nvPr/>
        </p:nvSpPr>
        <p:spPr>
          <a:xfrm>
            <a:off x="4794263" y="2819138"/>
            <a:ext cx="253574" cy="699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Worker</a:t>
            </a:r>
            <a:endParaRPr sz="1100"/>
          </a:p>
        </p:txBody>
      </p:sp>
      <p:sp>
        <p:nvSpPr>
          <p:cNvPr id="1017" name="Google Shape;1017;p87"/>
          <p:cNvSpPr txBox="1"/>
          <p:nvPr/>
        </p:nvSpPr>
        <p:spPr>
          <a:xfrm>
            <a:off x="5273041" y="2605903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grpSp>
        <p:nvGrpSpPr>
          <p:cNvPr id="1018" name="Google Shape;1018;p87"/>
          <p:cNvGrpSpPr/>
          <p:nvPr/>
        </p:nvGrpSpPr>
        <p:grpSpPr>
          <a:xfrm>
            <a:off x="5273041" y="2796020"/>
            <a:ext cx="317024" cy="305771"/>
            <a:chOff x="7030721" y="3728027"/>
            <a:chExt cx="422699" cy="407694"/>
          </a:xfrm>
        </p:grpSpPr>
        <p:sp>
          <p:nvSpPr>
            <p:cNvPr id="1019" name="Google Shape;1019;p87"/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b="0" i="0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20" name="Google Shape;1020;p87"/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21" name="Google Shape;1021;p87"/>
          <p:cNvSpPr txBox="1"/>
          <p:nvPr/>
        </p:nvSpPr>
        <p:spPr>
          <a:xfrm>
            <a:off x="5273041" y="2403948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22" name="Google Shape;1022;p87"/>
          <p:cNvSpPr txBox="1"/>
          <p:nvPr/>
        </p:nvSpPr>
        <p:spPr>
          <a:xfrm>
            <a:off x="5593412" y="2605903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grpSp>
        <p:nvGrpSpPr>
          <p:cNvPr id="1023" name="Google Shape;1023;p87"/>
          <p:cNvGrpSpPr/>
          <p:nvPr/>
        </p:nvGrpSpPr>
        <p:grpSpPr>
          <a:xfrm>
            <a:off x="5593412" y="2796020"/>
            <a:ext cx="317024" cy="305771"/>
            <a:chOff x="7457882" y="3728027"/>
            <a:chExt cx="422699" cy="407694"/>
          </a:xfrm>
        </p:grpSpPr>
        <p:sp>
          <p:nvSpPr>
            <p:cNvPr id="1024" name="Google Shape;1024;p87"/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b="0" i="0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25" name="Google Shape;1025;p87"/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26" name="Google Shape;1026;p87"/>
          <p:cNvSpPr txBox="1"/>
          <p:nvPr/>
        </p:nvSpPr>
        <p:spPr>
          <a:xfrm>
            <a:off x="5593412" y="2403948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27" name="Google Shape;1027;p87"/>
          <p:cNvSpPr txBox="1"/>
          <p:nvPr/>
        </p:nvSpPr>
        <p:spPr>
          <a:xfrm>
            <a:off x="5913776" y="2605903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grpSp>
        <p:nvGrpSpPr>
          <p:cNvPr id="1028" name="Google Shape;1028;p87"/>
          <p:cNvGrpSpPr/>
          <p:nvPr/>
        </p:nvGrpSpPr>
        <p:grpSpPr>
          <a:xfrm>
            <a:off x="5924488" y="2799593"/>
            <a:ext cx="317024" cy="305771"/>
            <a:chOff x="7899318" y="3732791"/>
            <a:chExt cx="422699" cy="407694"/>
          </a:xfrm>
        </p:grpSpPr>
        <p:sp>
          <p:nvSpPr>
            <p:cNvPr id="1029" name="Google Shape;1029;p87"/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b="0" i="0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30" name="Google Shape;1030;p87"/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031" name="Google Shape;1031;p87"/>
          <p:cNvGrpSpPr/>
          <p:nvPr/>
        </p:nvGrpSpPr>
        <p:grpSpPr>
          <a:xfrm>
            <a:off x="6244860" y="2799593"/>
            <a:ext cx="313451" cy="305771"/>
            <a:chOff x="8326480" y="3732791"/>
            <a:chExt cx="417935" cy="407694"/>
          </a:xfrm>
        </p:grpSpPr>
        <p:sp>
          <p:nvSpPr>
            <p:cNvPr id="1032" name="Google Shape;1032;p87"/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b="0" i="0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33" name="Google Shape;1033;p87"/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982" name="Google Shape;982;p87"/>
          <p:cNvSpPr/>
          <p:nvPr/>
        </p:nvSpPr>
        <p:spPr>
          <a:xfrm>
            <a:off x="5082601" y="2101408"/>
            <a:ext cx="1151540" cy="228028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30BA78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600"/>
              <a:buFont typeface="Poppins Light"/>
              <a:buNone/>
            </a:pPr>
            <a:r>
              <a:rPr b="0" i="0" lang="en" sz="600" u="none" cap="none" strike="noStrike">
                <a:solidFill>
                  <a:srgbClr val="30BA78"/>
                </a:solidFill>
                <a:latin typeface="Poppins Light"/>
                <a:ea typeface="Poppins Light"/>
                <a:cs typeface="Poppins Light"/>
                <a:sym typeface="Poppins Light"/>
              </a:rPr>
              <a:t>Cluster 1 (Dev/Test)</a:t>
            </a:r>
            <a:endParaRPr b="0" i="0" sz="600" u="none" cap="none" strike="noStrike">
              <a:solidFill>
                <a:srgbClr val="30BA78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4" name="Google Shape;1034;p87"/>
          <p:cNvSpPr/>
          <p:nvPr/>
        </p:nvSpPr>
        <p:spPr>
          <a:xfrm>
            <a:off x="2575419" y="2215312"/>
            <a:ext cx="1833513" cy="1118492"/>
          </a:xfrm>
          <a:custGeom>
            <a:rect b="b" l="l" r="r" t="t"/>
            <a:pathLst>
              <a:path extrusionOk="0" h="1594485" w="2822575">
                <a:moveTo>
                  <a:pt x="0" y="1594103"/>
                </a:moveTo>
                <a:lnTo>
                  <a:pt x="2822448" y="1594103"/>
                </a:lnTo>
                <a:lnTo>
                  <a:pt x="2822448" y="0"/>
                </a:lnTo>
                <a:lnTo>
                  <a:pt x="0" y="0"/>
                </a:lnTo>
                <a:lnTo>
                  <a:pt x="0" y="1594103"/>
                </a:lnTo>
                <a:close/>
              </a:path>
            </a:pathLst>
          </a:custGeom>
          <a:solidFill>
            <a:srgbClr val="F9F9F9"/>
          </a:solidFill>
          <a:ln cap="flat" cmpd="sng" w="12175">
            <a:solidFill>
              <a:srgbClr val="30BA78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5" name="Google Shape;1035;p87"/>
          <p:cNvSpPr/>
          <p:nvPr/>
        </p:nvSpPr>
        <p:spPr>
          <a:xfrm>
            <a:off x="2567498" y="2566949"/>
            <a:ext cx="1841345" cy="0"/>
          </a:xfrm>
          <a:custGeom>
            <a:rect b="b" l="l" r="r" t="t"/>
            <a:pathLst>
              <a:path extrusionOk="0" h="13970" w="2834640">
                <a:moveTo>
                  <a:pt x="0" y="0"/>
                </a:moveTo>
                <a:lnTo>
                  <a:pt x="2834386" y="0"/>
                </a:lnTo>
              </a:path>
            </a:pathLst>
          </a:custGeom>
          <a:noFill/>
          <a:ln cap="flat" cmpd="sng" w="9525">
            <a:solidFill>
              <a:srgbClr val="30BA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6" name="Google Shape;1036;p87"/>
          <p:cNvSpPr/>
          <p:nvPr/>
        </p:nvSpPr>
        <p:spPr>
          <a:xfrm>
            <a:off x="2575419" y="2768739"/>
            <a:ext cx="1841345" cy="0"/>
          </a:xfrm>
          <a:custGeom>
            <a:rect b="b" l="l" r="r" t="t"/>
            <a:pathLst>
              <a:path extrusionOk="0" h="13970" w="2834640">
                <a:moveTo>
                  <a:pt x="0" y="0"/>
                </a:moveTo>
                <a:lnTo>
                  <a:pt x="2834385" y="0"/>
                </a:lnTo>
              </a:path>
            </a:pathLst>
          </a:custGeom>
          <a:noFill/>
          <a:ln cap="flat" cmpd="sng" w="9525">
            <a:solidFill>
              <a:srgbClr val="30BA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7" name="Google Shape;1037;p87"/>
          <p:cNvSpPr txBox="1"/>
          <p:nvPr/>
        </p:nvSpPr>
        <p:spPr>
          <a:xfrm>
            <a:off x="2628061" y="2434624"/>
            <a:ext cx="457428" cy="699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Control Plane</a:t>
            </a:r>
            <a:endParaRPr sz="1100"/>
          </a:p>
        </p:txBody>
      </p:sp>
      <p:sp>
        <p:nvSpPr>
          <p:cNvPr id="1038" name="Google Shape;1038;p87"/>
          <p:cNvSpPr txBox="1"/>
          <p:nvPr/>
        </p:nvSpPr>
        <p:spPr>
          <a:xfrm>
            <a:off x="2628061" y="2631140"/>
            <a:ext cx="574049" cy="80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etcd</a:t>
            </a:r>
            <a:endParaRPr sz="1100"/>
          </a:p>
        </p:txBody>
      </p:sp>
      <p:sp>
        <p:nvSpPr>
          <p:cNvPr id="1039" name="Google Shape;1039;p87"/>
          <p:cNvSpPr txBox="1"/>
          <p:nvPr/>
        </p:nvSpPr>
        <p:spPr>
          <a:xfrm>
            <a:off x="2628061" y="2819138"/>
            <a:ext cx="253574" cy="699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Worker</a:t>
            </a:r>
            <a:endParaRPr sz="1100"/>
          </a:p>
        </p:txBody>
      </p:sp>
      <p:sp>
        <p:nvSpPr>
          <p:cNvPr id="1040" name="Google Shape;1040;p87"/>
          <p:cNvSpPr txBox="1"/>
          <p:nvPr/>
        </p:nvSpPr>
        <p:spPr>
          <a:xfrm>
            <a:off x="3106845" y="2605903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41" name="Google Shape;1041;p87"/>
          <p:cNvSpPr txBox="1"/>
          <p:nvPr/>
        </p:nvSpPr>
        <p:spPr>
          <a:xfrm>
            <a:off x="3106845" y="2403948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42" name="Google Shape;1042;p87"/>
          <p:cNvSpPr txBox="1"/>
          <p:nvPr/>
        </p:nvSpPr>
        <p:spPr>
          <a:xfrm>
            <a:off x="3427210" y="2605903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43" name="Google Shape;1043;p87"/>
          <p:cNvSpPr txBox="1"/>
          <p:nvPr/>
        </p:nvSpPr>
        <p:spPr>
          <a:xfrm>
            <a:off x="3427210" y="2403948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44" name="Google Shape;1044;p87"/>
          <p:cNvSpPr txBox="1"/>
          <p:nvPr/>
        </p:nvSpPr>
        <p:spPr>
          <a:xfrm>
            <a:off x="3747575" y="2605903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984" name="Google Shape;984;p87"/>
          <p:cNvSpPr/>
          <p:nvPr/>
        </p:nvSpPr>
        <p:spPr>
          <a:xfrm>
            <a:off x="2916398" y="2101408"/>
            <a:ext cx="1151540" cy="228028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30BA78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600"/>
              <a:buFont typeface="Poppins Light"/>
              <a:buNone/>
            </a:pPr>
            <a:r>
              <a:rPr b="0" i="0" lang="en" sz="600" u="none" cap="none" strike="noStrike">
                <a:solidFill>
                  <a:srgbClr val="30BA78"/>
                </a:solidFill>
                <a:latin typeface="Poppins Light"/>
                <a:ea typeface="Poppins Light"/>
                <a:cs typeface="Poppins Light"/>
                <a:sym typeface="Poppins Light"/>
              </a:rPr>
              <a:t>Cluster 2 (Prod)</a:t>
            </a:r>
            <a:endParaRPr sz="1100"/>
          </a:p>
        </p:txBody>
      </p:sp>
      <p:sp>
        <p:nvSpPr>
          <p:cNvPr id="1045" name="Google Shape;1045;p87"/>
          <p:cNvSpPr/>
          <p:nvPr/>
        </p:nvSpPr>
        <p:spPr>
          <a:xfrm>
            <a:off x="550162" y="2215312"/>
            <a:ext cx="1833513" cy="1118492"/>
          </a:xfrm>
          <a:custGeom>
            <a:rect b="b" l="l" r="r" t="t"/>
            <a:pathLst>
              <a:path extrusionOk="0" h="1594485" w="2822575">
                <a:moveTo>
                  <a:pt x="0" y="1594103"/>
                </a:moveTo>
                <a:lnTo>
                  <a:pt x="2822448" y="1594103"/>
                </a:lnTo>
                <a:lnTo>
                  <a:pt x="2822448" y="0"/>
                </a:lnTo>
                <a:lnTo>
                  <a:pt x="0" y="0"/>
                </a:lnTo>
                <a:lnTo>
                  <a:pt x="0" y="1594103"/>
                </a:lnTo>
                <a:close/>
              </a:path>
            </a:pathLst>
          </a:custGeom>
          <a:solidFill>
            <a:srgbClr val="F9F9F9"/>
          </a:solidFill>
          <a:ln cap="flat" cmpd="sng" w="12175">
            <a:solidFill>
              <a:srgbClr val="30BA78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6" name="Google Shape;1046;p87"/>
          <p:cNvSpPr/>
          <p:nvPr/>
        </p:nvSpPr>
        <p:spPr>
          <a:xfrm>
            <a:off x="542241" y="2566949"/>
            <a:ext cx="1841345" cy="0"/>
          </a:xfrm>
          <a:custGeom>
            <a:rect b="b" l="l" r="r" t="t"/>
            <a:pathLst>
              <a:path extrusionOk="0" h="13970" w="2834640">
                <a:moveTo>
                  <a:pt x="0" y="0"/>
                </a:moveTo>
                <a:lnTo>
                  <a:pt x="2834386" y="0"/>
                </a:lnTo>
              </a:path>
            </a:pathLst>
          </a:custGeom>
          <a:noFill/>
          <a:ln cap="flat" cmpd="sng" w="9525">
            <a:solidFill>
              <a:srgbClr val="30BA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7" name="Google Shape;1047;p87"/>
          <p:cNvSpPr/>
          <p:nvPr/>
        </p:nvSpPr>
        <p:spPr>
          <a:xfrm>
            <a:off x="550162" y="2768739"/>
            <a:ext cx="1841345" cy="0"/>
          </a:xfrm>
          <a:custGeom>
            <a:rect b="b" l="l" r="r" t="t"/>
            <a:pathLst>
              <a:path extrusionOk="0" h="13970" w="2834640">
                <a:moveTo>
                  <a:pt x="0" y="0"/>
                </a:moveTo>
                <a:lnTo>
                  <a:pt x="2834385" y="0"/>
                </a:lnTo>
              </a:path>
            </a:pathLst>
          </a:custGeom>
          <a:noFill/>
          <a:ln cap="flat" cmpd="sng" w="9525">
            <a:solidFill>
              <a:srgbClr val="30BA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" name="Google Shape;1048;p87"/>
          <p:cNvSpPr txBox="1"/>
          <p:nvPr/>
        </p:nvSpPr>
        <p:spPr>
          <a:xfrm>
            <a:off x="602811" y="2434624"/>
            <a:ext cx="457428" cy="699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Control Plane</a:t>
            </a:r>
            <a:endParaRPr sz="1100"/>
          </a:p>
        </p:txBody>
      </p:sp>
      <p:sp>
        <p:nvSpPr>
          <p:cNvPr id="1049" name="Google Shape;1049;p87"/>
          <p:cNvSpPr txBox="1"/>
          <p:nvPr/>
        </p:nvSpPr>
        <p:spPr>
          <a:xfrm>
            <a:off x="602811" y="2631140"/>
            <a:ext cx="574049" cy="80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etcd</a:t>
            </a:r>
            <a:endParaRPr sz="1100"/>
          </a:p>
        </p:txBody>
      </p:sp>
      <p:sp>
        <p:nvSpPr>
          <p:cNvPr id="1050" name="Google Shape;1050;p87"/>
          <p:cNvSpPr txBox="1"/>
          <p:nvPr/>
        </p:nvSpPr>
        <p:spPr>
          <a:xfrm>
            <a:off x="602811" y="2819138"/>
            <a:ext cx="253574" cy="699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Worker</a:t>
            </a:r>
            <a:endParaRPr sz="1100"/>
          </a:p>
        </p:txBody>
      </p:sp>
      <p:sp>
        <p:nvSpPr>
          <p:cNvPr id="1051" name="Google Shape;1051;p87"/>
          <p:cNvSpPr txBox="1"/>
          <p:nvPr/>
        </p:nvSpPr>
        <p:spPr>
          <a:xfrm>
            <a:off x="1081589" y="2605903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52" name="Google Shape;1052;p87"/>
          <p:cNvSpPr txBox="1"/>
          <p:nvPr/>
        </p:nvSpPr>
        <p:spPr>
          <a:xfrm>
            <a:off x="1081589" y="2403948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53" name="Google Shape;1053;p87"/>
          <p:cNvSpPr txBox="1"/>
          <p:nvPr/>
        </p:nvSpPr>
        <p:spPr>
          <a:xfrm>
            <a:off x="1401960" y="2605903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54" name="Google Shape;1054;p87"/>
          <p:cNvSpPr txBox="1"/>
          <p:nvPr/>
        </p:nvSpPr>
        <p:spPr>
          <a:xfrm>
            <a:off x="1401960" y="2403948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55" name="Google Shape;1055;p87"/>
          <p:cNvSpPr txBox="1"/>
          <p:nvPr/>
        </p:nvSpPr>
        <p:spPr>
          <a:xfrm>
            <a:off x="1722325" y="2605903"/>
            <a:ext cx="270589" cy="131269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986" name="Google Shape;986;p87"/>
          <p:cNvSpPr/>
          <p:nvPr/>
        </p:nvSpPr>
        <p:spPr>
          <a:xfrm>
            <a:off x="891149" y="2101408"/>
            <a:ext cx="1151540" cy="228028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30BA78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600"/>
              <a:buFont typeface="Poppins Light"/>
              <a:buNone/>
            </a:pPr>
            <a:r>
              <a:rPr b="0" i="0" lang="en" sz="600" u="none" cap="none" strike="noStrike">
                <a:solidFill>
                  <a:srgbClr val="30BA78"/>
                </a:solidFill>
                <a:latin typeface="Poppins Light"/>
                <a:ea typeface="Poppins Light"/>
                <a:cs typeface="Poppins Light"/>
                <a:sym typeface="Poppins Light"/>
              </a:rPr>
              <a:t>Cluster 1 (Prod)</a:t>
            </a:r>
            <a:endParaRPr sz="1100"/>
          </a:p>
        </p:txBody>
      </p:sp>
      <p:sp>
        <p:nvSpPr>
          <p:cNvPr id="1056" name="Google Shape;1056;p87"/>
          <p:cNvSpPr/>
          <p:nvPr/>
        </p:nvSpPr>
        <p:spPr>
          <a:xfrm>
            <a:off x="1562787" y="3476485"/>
            <a:ext cx="1833513" cy="1118492"/>
          </a:xfrm>
          <a:custGeom>
            <a:rect b="b" l="l" r="r" t="t"/>
            <a:pathLst>
              <a:path extrusionOk="0" h="1594485" w="2822575">
                <a:moveTo>
                  <a:pt x="0" y="1594103"/>
                </a:moveTo>
                <a:lnTo>
                  <a:pt x="2822448" y="1594103"/>
                </a:lnTo>
                <a:lnTo>
                  <a:pt x="2822448" y="0"/>
                </a:lnTo>
                <a:lnTo>
                  <a:pt x="0" y="0"/>
                </a:lnTo>
                <a:lnTo>
                  <a:pt x="0" y="1594103"/>
                </a:lnTo>
                <a:close/>
              </a:path>
            </a:pathLst>
          </a:custGeom>
          <a:solidFill>
            <a:srgbClr val="F9F9F9"/>
          </a:solidFill>
          <a:ln cap="flat" cmpd="sng" w="12175">
            <a:solidFill>
              <a:srgbClr val="30BA78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7" name="Google Shape;1057;p87"/>
          <p:cNvSpPr/>
          <p:nvPr/>
        </p:nvSpPr>
        <p:spPr>
          <a:xfrm>
            <a:off x="1554866" y="3828122"/>
            <a:ext cx="1841345" cy="0"/>
          </a:xfrm>
          <a:custGeom>
            <a:rect b="b" l="l" r="r" t="t"/>
            <a:pathLst>
              <a:path extrusionOk="0" h="13970" w="2834640">
                <a:moveTo>
                  <a:pt x="0" y="0"/>
                </a:moveTo>
                <a:lnTo>
                  <a:pt x="2834386" y="0"/>
                </a:lnTo>
              </a:path>
            </a:pathLst>
          </a:custGeom>
          <a:noFill/>
          <a:ln cap="flat" cmpd="sng" w="9525">
            <a:solidFill>
              <a:srgbClr val="30BA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8" name="Google Shape;1058;p87"/>
          <p:cNvSpPr/>
          <p:nvPr/>
        </p:nvSpPr>
        <p:spPr>
          <a:xfrm>
            <a:off x="1562787" y="4029911"/>
            <a:ext cx="1841345" cy="0"/>
          </a:xfrm>
          <a:custGeom>
            <a:rect b="b" l="l" r="r" t="t"/>
            <a:pathLst>
              <a:path extrusionOk="0" h="13970" w="2834640">
                <a:moveTo>
                  <a:pt x="0" y="0"/>
                </a:moveTo>
                <a:lnTo>
                  <a:pt x="2834385" y="0"/>
                </a:lnTo>
              </a:path>
            </a:pathLst>
          </a:custGeom>
          <a:noFill/>
          <a:ln cap="flat" cmpd="sng" w="9525">
            <a:solidFill>
              <a:srgbClr val="30BA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9" name="Google Shape;1059;p87"/>
          <p:cNvSpPr txBox="1"/>
          <p:nvPr/>
        </p:nvSpPr>
        <p:spPr>
          <a:xfrm>
            <a:off x="1615436" y="3695797"/>
            <a:ext cx="457428" cy="699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Control Plane</a:t>
            </a:r>
            <a:endParaRPr sz="1100"/>
          </a:p>
        </p:txBody>
      </p:sp>
      <p:sp>
        <p:nvSpPr>
          <p:cNvPr id="1060" name="Google Shape;1060;p87"/>
          <p:cNvSpPr txBox="1"/>
          <p:nvPr/>
        </p:nvSpPr>
        <p:spPr>
          <a:xfrm>
            <a:off x="1615436" y="3897751"/>
            <a:ext cx="574049" cy="699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etcd</a:t>
            </a:r>
            <a:endParaRPr sz="1100"/>
          </a:p>
        </p:txBody>
      </p:sp>
      <p:sp>
        <p:nvSpPr>
          <p:cNvPr id="1061" name="Google Shape;1061;p87"/>
          <p:cNvSpPr txBox="1"/>
          <p:nvPr/>
        </p:nvSpPr>
        <p:spPr>
          <a:xfrm>
            <a:off x="1615436" y="4080317"/>
            <a:ext cx="253574" cy="699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500"/>
              <a:buFont typeface="Poppins Medium"/>
              <a:buNone/>
            </a:pPr>
            <a:r>
              <a:rPr b="0" i="0" lang="en" sz="500" u="none" cap="none" strike="noStrike">
                <a:solidFill>
                  <a:srgbClr val="30BA7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Worker</a:t>
            </a:r>
            <a:endParaRPr sz="1100"/>
          </a:p>
        </p:txBody>
      </p:sp>
      <p:sp>
        <p:nvSpPr>
          <p:cNvPr id="1062" name="Google Shape;1062;p87"/>
          <p:cNvSpPr txBox="1"/>
          <p:nvPr/>
        </p:nvSpPr>
        <p:spPr>
          <a:xfrm>
            <a:off x="2094220" y="3867075"/>
            <a:ext cx="270589" cy="13126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grpSp>
        <p:nvGrpSpPr>
          <p:cNvPr id="1063" name="Google Shape;1063;p87"/>
          <p:cNvGrpSpPr/>
          <p:nvPr/>
        </p:nvGrpSpPr>
        <p:grpSpPr>
          <a:xfrm>
            <a:off x="2094221" y="4036433"/>
            <a:ext cx="292075" cy="327983"/>
            <a:chOff x="2792294" y="5381911"/>
            <a:chExt cx="389433" cy="437311"/>
          </a:xfrm>
        </p:grpSpPr>
        <p:sp>
          <p:nvSpPr>
            <p:cNvPr id="1064" name="Google Shape;1064;p87"/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b="0" i="0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65" name="Google Shape;1065;p87"/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66" name="Google Shape;1066;p87"/>
          <p:cNvSpPr txBox="1"/>
          <p:nvPr/>
        </p:nvSpPr>
        <p:spPr>
          <a:xfrm>
            <a:off x="2094220" y="3665120"/>
            <a:ext cx="270589" cy="13126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67" name="Google Shape;1067;p87"/>
          <p:cNvSpPr txBox="1"/>
          <p:nvPr/>
        </p:nvSpPr>
        <p:spPr>
          <a:xfrm>
            <a:off x="2414585" y="3867075"/>
            <a:ext cx="270589" cy="13126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grpSp>
        <p:nvGrpSpPr>
          <p:cNvPr id="1068" name="Google Shape;1068;p87"/>
          <p:cNvGrpSpPr/>
          <p:nvPr/>
        </p:nvGrpSpPr>
        <p:grpSpPr>
          <a:xfrm>
            <a:off x="2405992" y="4045026"/>
            <a:ext cx="322154" cy="315091"/>
            <a:chOff x="3207989" y="5393368"/>
            <a:chExt cx="429539" cy="420121"/>
          </a:xfrm>
        </p:grpSpPr>
        <p:sp>
          <p:nvSpPr>
            <p:cNvPr id="1069" name="Google Shape;1069;p87"/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b="0" i="0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70" name="Google Shape;1070;p87"/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71" name="Google Shape;1071;p87"/>
          <p:cNvSpPr txBox="1"/>
          <p:nvPr/>
        </p:nvSpPr>
        <p:spPr>
          <a:xfrm>
            <a:off x="2414585" y="3665120"/>
            <a:ext cx="270589" cy="13126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72" name="Google Shape;1072;p87"/>
          <p:cNvSpPr txBox="1"/>
          <p:nvPr/>
        </p:nvSpPr>
        <p:spPr>
          <a:xfrm>
            <a:off x="2734949" y="3867075"/>
            <a:ext cx="270589" cy="13126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grpSp>
        <p:nvGrpSpPr>
          <p:cNvPr id="1073" name="Google Shape;1073;p87"/>
          <p:cNvGrpSpPr/>
          <p:nvPr/>
        </p:nvGrpSpPr>
        <p:grpSpPr>
          <a:xfrm>
            <a:off x="2730650" y="4045026"/>
            <a:ext cx="317861" cy="315091"/>
            <a:chOff x="3640866" y="5393368"/>
            <a:chExt cx="423815" cy="420121"/>
          </a:xfrm>
        </p:grpSpPr>
        <p:sp>
          <p:nvSpPr>
            <p:cNvPr id="1074" name="Google Shape;1074;p87"/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b="0" i="0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75" name="Google Shape;1075;p87"/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076" name="Google Shape;1076;p87"/>
          <p:cNvGrpSpPr/>
          <p:nvPr/>
        </p:nvGrpSpPr>
        <p:grpSpPr>
          <a:xfrm>
            <a:off x="3055314" y="4045026"/>
            <a:ext cx="304968" cy="315091"/>
            <a:chOff x="4073752" y="5393368"/>
            <a:chExt cx="406624" cy="420121"/>
          </a:xfrm>
        </p:grpSpPr>
        <p:sp>
          <p:nvSpPr>
            <p:cNvPr id="1077" name="Google Shape;1077;p87"/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Poppins Light"/>
                <a:buNone/>
              </a:pPr>
              <a:r>
                <a:rPr b="0" i="0" lang="en" sz="500" u="none" cap="none" strike="noStrik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Node</a:t>
              </a:r>
              <a:endParaRPr b="0" i="0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78" name="Google Shape;1078;p87"/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79" name="Google Shape;1079;p87"/>
          <p:cNvSpPr/>
          <p:nvPr/>
        </p:nvSpPr>
        <p:spPr>
          <a:xfrm>
            <a:off x="1903774" y="3362580"/>
            <a:ext cx="1151540" cy="228029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30BA78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BA78"/>
              </a:buClr>
              <a:buSzPts val="600"/>
              <a:buFont typeface="Poppins Light"/>
              <a:buNone/>
            </a:pPr>
            <a:r>
              <a:rPr b="0" i="0" lang="en" sz="600" u="none" cap="none" strike="noStrike">
                <a:solidFill>
                  <a:srgbClr val="30BA78"/>
                </a:solidFill>
                <a:latin typeface="Poppins Light"/>
                <a:ea typeface="Poppins Light"/>
                <a:cs typeface="Poppins Light"/>
                <a:sym typeface="Poppins Light"/>
              </a:rPr>
              <a:t>Cluster 3 - Hosted (Prod)</a:t>
            </a:r>
            <a:endParaRPr sz="1100"/>
          </a:p>
        </p:txBody>
      </p:sp>
      <p:grpSp>
        <p:nvGrpSpPr>
          <p:cNvPr id="1080" name="Google Shape;1080;p87"/>
          <p:cNvGrpSpPr/>
          <p:nvPr/>
        </p:nvGrpSpPr>
        <p:grpSpPr>
          <a:xfrm>
            <a:off x="6973461" y="3107565"/>
            <a:ext cx="1230901" cy="84799"/>
            <a:chOff x="9297948" y="4143420"/>
            <a:chExt cx="1641201" cy="113065"/>
          </a:xfrm>
        </p:grpSpPr>
        <p:sp>
          <p:nvSpPr>
            <p:cNvPr id="1081" name="Google Shape;1081;p87"/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descr="A close up of a sign&#10;&#10;Description automatically generated" id="1082" name="Google Shape;1082;p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3" name="Google Shape;1083;p87"/>
          <p:cNvSpPr/>
          <p:nvPr/>
        </p:nvSpPr>
        <p:spPr>
          <a:xfrm>
            <a:off x="4958924" y="3113306"/>
            <a:ext cx="416054" cy="727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A close up of a sign&#10;&#10;Description automatically generated" id="1084" name="Google Shape;1084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9565" y="3107565"/>
            <a:ext cx="410259" cy="8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87"/>
          <p:cNvSpPr/>
          <p:nvPr/>
        </p:nvSpPr>
        <p:spPr>
          <a:xfrm>
            <a:off x="2782002" y="3113306"/>
            <a:ext cx="416054" cy="727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86" name="Google Shape;1086;p87"/>
          <p:cNvSpPr/>
          <p:nvPr/>
        </p:nvSpPr>
        <p:spPr>
          <a:xfrm>
            <a:off x="628165" y="3149022"/>
            <a:ext cx="416054" cy="727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87" name="Google Shape;1087;p87"/>
          <p:cNvSpPr/>
          <p:nvPr/>
        </p:nvSpPr>
        <p:spPr>
          <a:xfrm>
            <a:off x="1763911" y="4376967"/>
            <a:ext cx="416054" cy="727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A close up of a sign&#10;&#10;Description automatically generated" id="1088" name="Google Shape;1088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4553" y="4371227"/>
            <a:ext cx="410259" cy="8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87"/>
          <p:cNvSpPr txBox="1"/>
          <p:nvPr/>
        </p:nvSpPr>
        <p:spPr>
          <a:xfrm>
            <a:off x="3601141" y="3733870"/>
            <a:ext cx="765844" cy="4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C322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Cloud Hosted Environment on GKE, EKS, AKS, etc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0C322C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1090" name="Google Shape;1090;p87"/>
          <p:cNvCxnSpPr>
            <a:stCxn id="972" idx="2"/>
            <a:endCxn id="1079" idx="0"/>
          </p:cNvCxnSpPr>
          <p:nvPr/>
        </p:nvCxnSpPr>
        <p:spPr>
          <a:xfrm>
            <a:off x="2479503" y="1962149"/>
            <a:ext cx="0" cy="1400400"/>
          </a:xfrm>
          <a:prstGeom prst="straightConnector1">
            <a:avLst/>
          </a:prstGeom>
          <a:noFill/>
          <a:ln cap="flat" cmpd="sng" w="22225">
            <a:solidFill>
              <a:srgbClr val="191F71"/>
            </a:solidFill>
            <a:prstDash val="dashDot"/>
            <a:miter lim="8000"/>
            <a:headEnd len="sm" w="sm" type="none"/>
            <a:tailEnd len="med" w="med" type="stealth"/>
          </a:ln>
        </p:spPr>
      </p:cxnSp>
      <p:pic>
        <p:nvPicPr>
          <p:cNvPr id="1091" name="Google Shape;1091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11502" y="3660121"/>
            <a:ext cx="204553" cy="1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84111" y="3543302"/>
            <a:ext cx="157850" cy="17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89436" y="3686957"/>
            <a:ext cx="148448" cy="86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87"/>
          <p:cNvSpPr txBox="1"/>
          <p:nvPr/>
        </p:nvSpPr>
        <p:spPr>
          <a:xfrm>
            <a:off x="1081589" y="2802357"/>
            <a:ext cx="331309" cy="220567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95" name="Google Shape;1095;p87"/>
          <p:cNvSpPr txBox="1"/>
          <p:nvPr/>
        </p:nvSpPr>
        <p:spPr>
          <a:xfrm>
            <a:off x="1451962" y="2805923"/>
            <a:ext cx="352741" cy="209848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96" name="Google Shape;1096;p87"/>
          <p:cNvSpPr txBox="1"/>
          <p:nvPr/>
        </p:nvSpPr>
        <p:spPr>
          <a:xfrm>
            <a:off x="1850912" y="2802357"/>
            <a:ext cx="352741" cy="216994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97" name="Google Shape;1097;p87"/>
          <p:cNvSpPr txBox="1"/>
          <p:nvPr/>
        </p:nvSpPr>
        <p:spPr>
          <a:xfrm>
            <a:off x="3099699" y="2784499"/>
            <a:ext cx="331310" cy="220567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98" name="Google Shape;1098;p87"/>
          <p:cNvSpPr txBox="1"/>
          <p:nvPr/>
        </p:nvSpPr>
        <p:spPr>
          <a:xfrm>
            <a:off x="3470072" y="2788065"/>
            <a:ext cx="352741" cy="209848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099" name="Google Shape;1099;p87"/>
          <p:cNvSpPr txBox="1"/>
          <p:nvPr/>
        </p:nvSpPr>
        <p:spPr>
          <a:xfrm>
            <a:off x="3869023" y="2784492"/>
            <a:ext cx="352741" cy="216994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100" name="Google Shape;1100;p87"/>
          <p:cNvSpPr/>
          <p:nvPr/>
        </p:nvSpPr>
        <p:spPr>
          <a:xfrm>
            <a:off x="3266465" y="1473976"/>
            <a:ext cx="464883" cy="223516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oppins Ligh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101" name="Google Shape;1101;p87"/>
          <p:cNvSpPr/>
          <p:nvPr/>
        </p:nvSpPr>
        <p:spPr>
          <a:xfrm>
            <a:off x="2727111" y="1473976"/>
            <a:ext cx="464883" cy="223516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oppins Ligh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102" name="Google Shape;1102;p87"/>
          <p:cNvSpPr/>
          <p:nvPr/>
        </p:nvSpPr>
        <p:spPr>
          <a:xfrm>
            <a:off x="6889992" y="1473976"/>
            <a:ext cx="482741" cy="223516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oppins Ligh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103" name="Google Shape;1103;p87"/>
          <p:cNvSpPr/>
          <p:nvPr/>
        </p:nvSpPr>
        <p:spPr>
          <a:xfrm>
            <a:off x="7443632" y="1473976"/>
            <a:ext cx="482741" cy="223516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oppins Ligh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Node</a:t>
            </a:r>
            <a:endParaRPr sz="1100"/>
          </a:p>
        </p:txBody>
      </p:sp>
      <p:sp>
        <p:nvSpPr>
          <p:cNvPr id="1104" name="Google Shape;1104;p87"/>
          <p:cNvSpPr txBox="1"/>
          <p:nvPr/>
        </p:nvSpPr>
        <p:spPr>
          <a:xfrm>
            <a:off x="1597819" y="951309"/>
            <a:ext cx="1735931" cy="342900"/>
          </a:xfrm>
          <a:prstGeom prst="rect">
            <a:avLst/>
          </a:prstGeom>
          <a:solidFill>
            <a:srgbClr val="191F71"/>
          </a:solidFill>
          <a:ln cap="flat" cmpd="sng" w="25400">
            <a:solidFill>
              <a:srgbClr val="EB24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oppins Light"/>
              <a:buNone/>
            </a:pPr>
            <a:r>
              <a:rPr b="0" i="0" lang="en" sz="80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b="0" i="0" lang="en" sz="80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b="0" i="0" lang="en" sz="80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87"/>
          <p:cNvSpPr txBox="1"/>
          <p:nvPr/>
        </p:nvSpPr>
        <p:spPr>
          <a:xfrm>
            <a:off x="5790009" y="951309"/>
            <a:ext cx="1734740" cy="342900"/>
          </a:xfrm>
          <a:prstGeom prst="rect">
            <a:avLst/>
          </a:prstGeom>
          <a:solidFill>
            <a:srgbClr val="191F71"/>
          </a:solidFill>
          <a:ln cap="flat" cmpd="sng" w="25400">
            <a:solidFill>
              <a:srgbClr val="EB24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oppins Light"/>
              <a:buNone/>
            </a:pPr>
            <a:r>
              <a:rPr b="0" i="0" lang="en" sz="80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b="0" i="0" lang="en" sz="80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b="0" i="0" lang="en" sz="80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61"/>
          <p:cNvSpPr txBox="1"/>
          <p:nvPr/>
        </p:nvSpPr>
        <p:spPr>
          <a:xfrm>
            <a:off x="479161" y="342900"/>
            <a:ext cx="8182230" cy="1026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Virtual Machines vs Containers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61"/>
          <p:cNvSpPr/>
          <p:nvPr/>
        </p:nvSpPr>
        <p:spPr>
          <a:xfrm>
            <a:off x="3337560" y="1388012"/>
            <a:ext cx="2468880" cy="13716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44" y="1854649"/>
            <a:ext cx="3171730" cy="284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128" y="1816933"/>
            <a:ext cx="3171729" cy="2846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415" name="Google Shape;4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996"/>
            <a:ext cx="9144000" cy="508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2"/>
          <p:cNvSpPr txBox="1"/>
          <p:nvPr/>
        </p:nvSpPr>
        <p:spPr>
          <a:xfrm>
            <a:off x="230422" y="235476"/>
            <a:ext cx="8555204" cy="334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VMs -&gt; Containers -&gt; Kubernetes! 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 aerial view of a large city&#10;&#10;Description automatically generated with low confidence" id="422" name="Google Shape;422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88556"/>
            <a:ext cx="4572000" cy="5054944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pic>
      <p:sp>
        <p:nvSpPr>
          <p:cNvPr id="423" name="Google Shape;423;p63"/>
          <p:cNvSpPr txBox="1"/>
          <p:nvPr>
            <p:ph idx="4294967295" type="body"/>
          </p:nvPr>
        </p:nvSpPr>
        <p:spPr>
          <a:xfrm>
            <a:off x="224326" y="1594262"/>
            <a:ext cx="4116679" cy="2831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Rancher Government Solutions is an Enterprise Software company that focuses solely on US Government Missions. Fueled by the innovation of our upstream Rancher Open-Source communities, our Enterprise Platform offerings are security hardened and ready for deployment on any US Government mission critical system.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RGS is a wholly owned subsidiary to SUSE. RGS is the only entity within SUSE that is authorized to sell Rancher and SUSE Products to the US Government. </a:t>
            </a: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 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" name="Google Shape;424;p63"/>
          <p:cNvSpPr txBox="1"/>
          <p:nvPr/>
        </p:nvSpPr>
        <p:spPr>
          <a:xfrm>
            <a:off x="440219" y="956886"/>
            <a:ext cx="368489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 Light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Engineering Cloud Native Computing Platforms for the US Government</a:t>
            </a:r>
            <a:endParaRPr sz="1100"/>
          </a:p>
        </p:txBody>
      </p:sp>
      <p:sp>
        <p:nvSpPr>
          <p:cNvPr id="425" name="Google Shape;425;p63"/>
          <p:cNvSpPr txBox="1"/>
          <p:nvPr/>
        </p:nvSpPr>
        <p:spPr>
          <a:xfrm>
            <a:off x="422536" y="251829"/>
            <a:ext cx="3720258" cy="7304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Rancher Government Solutions (RGS)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63"/>
          <p:cNvSpPr/>
          <p:nvPr/>
        </p:nvSpPr>
        <p:spPr>
          <a:xfrm>
            <a:off x="6869842" y="4268618"/>
            <a:ext cx="1841947" cy="23997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63"/>
          <p:cNvSpPr txBox="1"/>
          <p:nvPr/>
        </p:nvSpPr>
        <p:spPr>
          <a:xfrm>
            <a:off x="6847681" y="4290488"/>
            <a:ext cx="1930589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  <a:endParaRPr sz="1100"/>
          </a:p>
        </p:txBody>
      </p:sp>
      <p:sp>
        <p:nvSpPr>
          <p:cNvPr id="428" name="Google Shape;428;p63"/>
          <p:cNvSpPr/>
          <p:nvPr/>
        </p:nvSpPr>
        <p:spPr>
          <a:xfrm>
            <a:off x="6688096" y="831301"/>
            <a:ext cx="2249759" cy="23997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63"/>
          <p:cNvSpPr txBox="1"/>
          <p:nvPr/>
        </p:nvSpPr>
        <p:spPr>
          <a:xfrm>
            <a:off x="6721397" y="853012"/>
            <a:ext cx="218315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SELinux and FIPS-2/3 Compliance</a:t>
            </a:r>
            <a:endParaRPr sz="1100"/>
          </a:p>
        </p:txBody>
      </p:sp>
      <p:sp>
        <p:nvSpPr>
          <p:cNvPr id="430" name="Google Shape;430;p63"/>
          <p:cNvSpPr/>
          <p:nvPr/>
        </p:nvSpPr>
        <p:spPr>
          <a:xfrm>
            <a:off x="5629818" y="377072"/>
            <a:ext cx="2183157" cy="23997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63"/>
          <p:cNvSpPr txBox="1"/>
          <p:nvPr/>
        </p:nvSpPr>
        <p:spPr>
          <a:xfrm>
            <a:off x="5698958" y="398498"/>
            <a:ext cx="211401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  <a:endParaRPr sz="1100"/>
          </a:p>
        </p:txBody>
      </p:sp>
      <p:sp>
        <p:nvSpPr>
          <p:cNvPr id="432" name="Google Shape;432;p63"/>
          <p:cNvSpPr/>
          <p:nvPr/>
        </p:nvSpPr>
        <p:spPr>
          <a:xfrm>
            <a:off x="5959928" y="1259819"/>
            <a:ext cx="2743852" cy="23997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63"/>
          <p:cNvSpPr txBox="1"/>
          <p:nvPr/>
        </p:nvSpPr>
        <p:spPr>
          <a:xfrm>
            <a:off x="5994644" y="1279450"/>
            <a:ext cx="2674422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Enterprise Monitoring &amp; Audit Functionality</a:t>
            </a:r>
            <a:endParaRPr sz="1100"/>
          </a:p>
        </p:txBody>
      </p:sp>
      <p:sp>
        <p:nvSpPr>
          <p:cNvPr id="434" name="Google Shape;434;p63"/>
          <p:cNvSpPr/>
          <p:nvPr/>
        </p:nvSpPr>
        <p:spPr>
          <a:xfrm>
            <a:off x="5974795" y="4691696"/>
            <a:ext cx="2995865" cy="23997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63"/>
          <p:cNvSpPr txBox="1"/>
          <p:nvPr/>
        </p:nvSpPr>
        <p:spPr>
          <a:xfrm>
            <a:off x="5952260" y="4706059"/>
            <a:ext cx="2995865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Air-Gapped , GovCloud, W&amp;S, C2S, SC2S, C2E</a:t>
            </a:r>
            <a:endParaRPr sz="110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/>
          <p:nvPr/>
        </p:nvSpPr>
        <p:spPr>
          <a:xfrm>
            <a:off x="387736" y="873883"/>
            <a:ext cx="2652071" cy="300855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64"/>
          <p:cNvSpPr/>
          <p:nvPr/>
        </p:nvSpPr>
        <p:spPr>
          <a:xfrm>
            <a:off x="3233551" y="883680"/>
            <a:ext cx="2676899" cy="299644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64"/>
          <p:cNvSpPr/>
          <p:nvPr/>
        </p:nvSpPr>
        <p:spPr>
          <a:xfrm>
            <a:off x="6054929" y="878755"/>
            <a:ext cx="2659751" cy="299644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64"/>
          <p:cNvSpPr txBox="1"/>
          <p:nvPr/>
        </p:nvSpPr>
        <p:spPr>
          <a:xfrm>
            <a:off x="287600" y="1027019"/>
            <a:ext cx="8555204" cy="457129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64"/>
          <p:cNvSpPr/>
          <p:nvPr/>
        </p:nvSpPr>
        <p:spPr>
          <a:xfrm>
            <a:off x="6056320" y="3875198"/>
            <a:ext cx="2652071" cy="693920"/>
          </a:xfrm>
          <a:prstGeom prst="rect">
            <a:avLst/>
          </a:prstGeom>
          <a:noFill/>
          <a:ln cap="flat" cmpd="sng" w="190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64"/>
          <p:cNvSpPr/>
          <p:nvPr/>
        </p:nvSpPr>
        <p:spPr>
          <a:xfrm>
            <a:off x="3233551" y="3876883"/>
            <a:ext cx="2652071" cy="693920"/>
          </a:xfrm>
          <a:prstGeom prst="rect">
            <a:avLst/>
          </a:prstGeom>
          <a:noFill/>
          <a:ln cap="flat" cmpd="sng" w="190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4"/>
          <p:cNvSpPr txBox="1"/>
          <p:nvPr>
            <p:ph idx="4294967295" type="body"/>
          </p:nvPr>
        </p:nvSpPr>
        <p:spPr>
          <a:xfrm>
            <a:off x="308918" y="570386"/>
            <a:ext cx="7881344" cy="223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Go to Market and Accelerate Mission</a:t>
            </a:r>
            <a:endParaRPr/>
          </a:p>
        </p:txBody>
      </p:sp>
      <p:sp>
        <p:nvSpPr>
          <p:cNvPr id="448" name="Google Shape;448;p64"/>
          <p:cNvSpPr txBox="1"/>
          <p:nvPr>
            <p:ph idx="4294967295" type="body"/>
          </p:nvPr>
        </p:nvSpPr>
        <p:spPr>
          <a:xfrm>
            <a:off x="377698" y="1137738"/>
            <a:ext cx="2624087" cy="223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FFFFFF"/>
                </a:solidFill>
              </a:rPr>
              <a:t>Product Subscription</a:t>
            </a:r>
            <a:endParaRPr/>
          </a:p>
        </p:txBody>
      </p:sp>
      <p:sp>
        <p:nvSpPr>
          <p:cNvPr id="449" name="Google Shape;449;p64"/>
          <p:cNvSpPr txBox="1"/>
          <p:nvPr/>
        </p:nvSpPr>
        <p:spPr>
          <a:xfrm>
            <a:off x="442925" y="1546400"/>
            <a:ext cx="25869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Access to Rancher Gov Carbide and the Carbide Secured Registry.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15900" lvl="0" marL="2159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Full Features of Rancher Platform Stack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, Liberty Linux, and 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SUSE SLES. 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-215900" lvl="0" marL="2159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SLA: 24/7/365 CONUS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 and U.S Citizen E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nterprise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upport.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15900" lvl="0" marL="2159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 to Product Documentation- even in Air Gapped environments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15900" lvl="0" marL="2159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Certified Integration Support for Kubernetes ecosystem offerings.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64"/>
          <p:cNvSpPr/>
          <p:nvPr/>
        </p:nvSpPr>
        <p:spPr>
          <a:xfrm>
            <a:off x="377699" y="3882439"/>
            <a:ext cx="2652071" cy="693920"/>
          </a:xfrm>
          <a:prstGeom prst="rect">
            <a:avLst/>
          </a:prstGeom>
          <a:noFill/>
          <a:ln cap="flat" cmpd="sng" w="190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latform One: DoD Enterprise DevSecOps Services | Office of the Chief  Software Officer, U.S Air Force" id="451" name="Google Shape;45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6913" y="3910280"/>
            <a:ext cx="684230" cy="638238"/>
          </a:xfrm>
          <a:prstGeom prst="rect">
            <a:avLst/>
          </a:prstGeom>
          <a:noFill/>
          <a:ln>
            <a:noFill/>
          </a:ln>
        </p:spPr>
      </p:pic>
      <p:sp>
        <p:nvSpPr>
          <p:cNvPr descr="Rancher Vector Logo - Download Free SVG Icon | Worldvectorlogo" id="452" name="Google Shape;452;p64"/>
          <p:cNvSpPr/>
          <p:nvPr/>
        </p:nvSpPr>
        <p:spPr>
          <a:xfrm>
            <a:off x="4445288" y="2340426"/>
            <a:ext cx="228597" cy="2285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RKE" id="453" name="Google Shape;45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985" y="3910280"/>
            <a:ext cx="520824" cy="60595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4"/>
          <p:cNvSpPr txBox="1"/>
          <p:nvPr/>
        </p:nvSpPr>
        <p:spPr>
          <a:xfrm>
            <a:off x="3307225" y="1593475"/>
            <a:ext cx="25869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On-Site, On-Premises, or Remote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Cleared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Engineers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15900" lvl="0" marL="2159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Rancher Product Stack and Kubernetes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SME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to accelerate customers deployments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15900" lvl="0" marL="2159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Technical Account Manage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rs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-215900" lvl="0" marL="2159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ootstrap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rchitecture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upport c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ombined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Technical 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Enablement and Training Courses</a:t>
            </a:r>
            <a:endParaRPr i="0" sz="1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5" name="Google Shape;455;p64"/>
          <p:cNvSpPr txBox="1"/>
          <p:nvPr/>
        </p:nvSpPr>
        <p:spPr>
          <a:xfrm>
            <a:off x="6104200" y="1506288"/>
            <a:ext cx="2624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Dedicated Rancher product portfolio that seamlessly deploys in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airgap/classified 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environments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15900" lvl="0" marL="2159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Security first mindset to Rancher by baking in NIST FIPS-140-2/3 encryption &amp; DISA STIG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ertification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15900" lvl="0" marL="2159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Collaborated to develop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secure by default and 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secure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default Kubernetes distribution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15900" lvl="0" marL="2159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53FF"/>
              </a:buClr>
              <a:buSzPts val="1000"/>
              <a:buFont typeface="Poppins"/>
              <a:buChar char="—"/>
            </a:pPr>
            <a:r>
              <a:rPr i="0" lang="en" sz="1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to Data Center to Tactical Edge Portfolio Offerings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64"/>
          <p:cNvSpPr txBox="1"/>
          <p:nvPr>
            <p:ph idx="4294967295" type="body"/>
          </p:nvPr>
        </p:nvSpPr>
        <p:spPr>
          <a:xfrm>
            <a:off x="3585689" y="1141109"/>
            <a:ext cx="2518504" cy="219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FFFFFF"/>
                </a:solidFill>
              </a:rPr>
              <a:t>Professional Services</a:t>
            </a:r>
            <a:endParaRPr/>
          </a:p>
        </p:txBody>
      </p:sp>
      <p:sp>
        <p:nvSpPr>
          <p:cNvPr id="457" name="Google Shape;457;p64"/>
          <p:cNvSpPr txBox="1"/>
          <p:nvPr>
            <p:ph idx="4294967295" type="body"/>
          </p:nvPr>
        </p:nvSpPr>
        <p:spPr>
          <a:xfrm>
            <a:off x="6582938" y="1141713"/>
            <a:ext cx="179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FFFFFF"/>
                </a:solidFill>
              </a:rPr>
              <a:t>Mission</a:t>
            </a:r>
            <a:r>
              <a:rPr b="1" lang="en" sz="1100">
                <a:solidFill>
                  <a:srgbClr val="FFFFFF"/>
                </a:solidFill>
              </a:rPr>
              <a:t> </a:t>
            </a:r>
            <a:r>
              <a:rPr b="1" lang="en">
                <a:solidFill>
                  <a:srgbClr val="FFFFFF"/>
                </a:solidFill>
              </a:rPr>
              <a:t>Accelerator</a:t>
            </a:r>
            <a:endParaRPr/>
          </a:p>
        </p:txBody>
      </p:sp>
      <p:sp>
        <p:nvSpPr>
          <p:cNvPr id="458" name="Google Shape;458;p64"/>
          <p:cNvSpPr txBox="1"/>
          <p:nvPr/>
        </p:nvSpPr>
        <p:spPr>
          <a:xfrm>
            <a:off x="230422" y="235476"/>
            <a:ext cx="8555204" cy="334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Three Pillars of Customer Success</a:t>
            </a:r>
            <a:endParaRPr b="0" i="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con&#10;&#10;Description automatically generated" id="459" name="Google Shape;45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1567" y="4046098"/>
            <a:ext cx="829118" cy="47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/>
          <p:nvPr/>
        </p:nvSpPr>
        <p:spPr>
          <a:xfrm>
            <a:off x="5935366" y="2597878"/>
            <a:ext cx="2603895" cy="20833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65"/>
          <p:cNvSpPr/>
          <p:nvPr/>
        </p:nvSpPr>
        <p:spPr>
          <a:xfrm>
            <a:off x="5935367" y="1016673"/>
            <a:ext cx="2601309" cy="536932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65"/>
          <p:cNvSpPr/>
          <p:nvPr/>
        </p:nvSpPr>
        <p:spPr>
          <a:xfrm>
            <a:off x="3127803" y="1000382"/>
            <a:ext cx="2659751" cy="550348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edia.defense.gov/2020/Aug/07/2002473157/-1/-1/..." id="468" name="Google Shape;46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581" y="1596018"/>
            <a:ext cx="938847" cy="93884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5"/>
          <p:cNvSpPr/>
          <p:nvPr/>
        </p:nvSpPr>
        <p:spPr>
          <a:xfrm>
            <a:off x="368146" y="2597878"/>
            <a:ext cx="2603895" cy="20833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65"/>
          <p:cNvSpPr txBox="1"/>
          <p:nvPr/>
        </p:nvSpPr>
        <p:spPr>
          <a:xfrm>
            <a:off x="319969" y="985754"/>
            <a:ext cx="2652071" cy="564976"/>
          </a:xfrm>
          <a:prstGeom prst="rect">
            <a:avLst/>
          </a:prstGeom>
          <a:solidFill>
            <a:srgbClr val="19207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CDC</a:t>
            </a:r>
            <a:br>
              <a:rPr b="0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Operation WARPSPEED</a:t>
            </a:r>
            <a:endParaRPr sz="1100"/>
          </a:p>
        </p:txBody>
      </p:sp>
      <p:sp>
        <p:nvSpPr>
          <p:cNvPr id="471" name="Google Shape;471;p65"/>
          <p:cNvSpPr txBox="1"/>
          <p:nvPr/>
        </p:nvSpPr>
        <p:spPr>
          <a:xfrm>
            <a:off x="814517" y="671747"/>
            <a:ext cx="7358552" cy="3000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1" i="0" sz="1500" u="none" cap="none" strike="noStrike">
              <a:solidFill>
                <a:srgbClr val="245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65"/>
          <p:cNvSpPr txBox="1"/>
          <p:nvPr>
            <p:ph type="title"/>
          </p:nvPr>
        </p:nvSpPr>
        <p:spPr>
          <a:xfrm>
            <a:off x="300970" y="277035"/>
            <a:ext cx="7881124" cy="34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Customer Success Stories</a:t>
            </a:r>
            <a:endParaRPr/>
          </a:p>
        </p:txBody>
      </p:sp>
      <p:sp>
        <p:nvSpPr>
          <p:cNvPr id="473" name="Google Shape;473;p65"/>
          <p:cNvSpPr txBox="1"/>
          <p:nvPr/>
        </p:nvSpPr>
        <p:spPr>
          <a:xfrm>
            <a:off x="255961" y="552528"/>
            <a:ext cx="7881344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 Light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Bleeding-edge technology advancing the mission landscape </a:t>
            </a:r>
            <a:r>
              <a:rPr b="1" i="1" lang="en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tomorrow</a:t>
            </a:r>
            <a:endParaRPr sz="1100"/>
          </a:p>
        </p:txBody>
      </p:sp>
      <p:pic>
        <p:nvPicPr>
          <p:cNvPr descr="Platform One: DoD Enterprise DevSecOps Services | Office of the Chief  Software Officer, U.S Air Force" id="474" name="Google Shape;47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2575" y="1599249"/>
            <a:ext cx="938847" cy="93884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5"/>
          <p:cNvSpPr txBox="1"/>
          <p:nvPr/>
        </p:nvSpPr>
        <p:spPr>
          <a:xfrm>
            <a:off x="393400" y="2648583"/>
            <a:ext cx="2595233" cy="22322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92072"/>
              </a:buClr>
              <a:buSzPts val="900"/>
              <a:buFont typeface="NTR"/>
              <a:buChar char="—"/>
            </a:pPr>
            <a:r>
              <a:rPr b="1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(Customer Problem) </a:t>
            </a: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Platform Engineering contract focused on a ‘Get Well Strategy’ to modernize the CDC’s </a:t>
            </a:r>
            <a:r>
              <a:rPr b="1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immunization data lake </a:t>
            </a: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infrastructure</a:t>
            </a:r>
            <a:endParaRPr sz="1100"/>
          </a:p>
          <a:p>
            <a:pPr indent="0" lvl="0" marL="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09550" lvl="0" marL="21590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rgbClr val="192072"/>
              </a:buClr>
              <a:buSzPts val="900"/>
              <a:buFont typeface="NTR"/>
              <a:buChar char="—"/>
            </a:pPr>
            <a:r>
              <a:rPr b="1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(Rancher Federal Solution) </a:t>
            </a: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Federal Support and Consulting Engineers introduced a hybrid-cloud architecture that migrated CDC workloads from pure AWS -&gt; AWS, Azure, and On-Prem Bare Metal</a:t>
            </a:r>
            <a:endParaRPr sz="1100"/>
          </a:p>
          <a:p>
            <a:pPr indent="-152400" lvl="0" marL="21590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TR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descr="Rancher Vector Logo - Download Free SVG Icon | Worldvectorlogo" id="476" name="Google Shape;476;p65"/>
          <p:cNvSpPr/>
          <p:nvPr/>
        </p:nvSpPr>
        <p:spPr>
          <a:xfrm>
            <a:off x="4457700" y="2457447"/>
            <a:ext cx="228597" cy="2285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Federal U-2 Laboratory | Federal Labs" id="477" name="Google Shape;47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7890" y="1591084"/>
            <a:ext cx="938846" cy="9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5"/>
          <p:cNvSpPr/>
          <p:nvPr/>
        </p:nvSpPr>
        <p:spPr>
          <a:xfrm>
            <a:off x="336563" y="1550730"/>
            <a:ext cx="2652071" cy="69392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65"/>
          <p:cNvSpPr txBox="1"/>
          <p:nvPr/>
        </p:nvSpPr>
        <p:spPr>
          <a:xfrm>
            <a:off x="5968125" y="2483227"/>
            <a:ext cx="2571136" cy="23901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52400" lvl="0" marL="2159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92072"/>
              </a:buClr>
              <a:buSzPts val="900"/>
              <a:buFont typeface="NTR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09550" lvl="0" marL="21590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rgbClr val="192072"/>
              </a:buClr>
              <a:buSzPts val="900"/>
              <a:buFont typeface="NTR"/>
              <a:buChar char="—"/>
            </a:pPr>
            <a:r>
              <a:rPr b="1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(Customer Problem) </a:t>
            </a: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U2 Spy Plane has been retrofitted with computational hardware running Rancher’s </a:t>
            </a:r>
            <a:r>
              <a:rPr b="1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K3s</a:t>
            </a: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distribution for cloud-native AI/ML in-flight</a:t>
            </a:r>
            <a:endParaRPr sz="1100"/>
          </a:p>
          <a:p>
            <a:pPr indent="-209550" lvl="0" marL="21590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rgbClr val="192072"/>
              </a:buClr>
              <a:buSzPts val="900"/>
              <a:buFont typeface="NTR"/>
              <a:buChar char="—"/>
            </a:pPr>
            <a:r>
              <a:rPr b="1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(Rancher Federal Solution) </a:t>
            </a: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  <a:endParaRPr sz="1100"/>
          </a:p>
          <a:p>
            <a:pPr indent="-152400" lvl="0" marL="21590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TR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52400" lvl="0" marL="21590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TR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0" name="Google Shape;480;p65"/>
          <p:cNvSpPr txBox="1"/>
          <p:nvPr/>
        </p:nvSpPr>
        <p:spPr>
          <a:xfrm>
            <a:off x="3461099" y="979591"/>
            <a:ext cx="2221799" cy="3811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oppins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USAF</a:t>
            </a:r>
            <a:br>
              <a:rPr b="0" i="0" lang="en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0" i="0" lang="en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Platform-One</a:t>
            </a:r>
            <a:endParaRPr sz="1100"/>
          </a:p>
        </p:txBody>
      </p:sp>
      <p:sp>
        <p:nvSpPr>
          <p:cNvPr id="481" name="Google Shape;481;p65"/>
          <p:cNvSpPr txBox="1"/>
          <p:nvPr/>
        </p:nvSpPr>
        <p:spPr>
          <a:xfrm>
            <a:off x="6142793" y="965741"/>
            <a:ext cx="2221799" cy="3811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oppins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U2</a:t>
            </a:r>
            <a:r>
              <a:rPr b="1" i="0" lang="en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b="1" i="0" lang="en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0" i="0" lang="en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Federal Laboratory</a:t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2" name="Google Shape;482;p65"/>
          <p:cNvSpPr/>
          <p:nvPr/>
        </p:nvSpPr>
        <p:spPr>
          <a:xfrm>
            <a:off x="3148275" y="2608464"/>
            <a:ext cx="2603895" cy="20833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31BA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65"/>
          <p:cNvSpPr txBox="1"/>
          <p:nvPr/>
        </p:nvSpPr>
        <p:spPr>
          <a:xfrm>
            <a:off x="3173062" y="2666255"/>
            <a:ext cx="2659751" cy="19453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92072"/>
              </a:buClr>
              <a:buSzPts val="900"/>
              <a:buFont typeface="NTR"/>
              <a:buChar char="—"/>
            </a:pPr>
            <a:r>
              <a:rPr b="1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2 Prime contracts </a:t>
            </a: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with USAF P1 with 18 FTEs supporting the DevSecOps initiatives and platform infrastructure.</a:t>
            </a:r>
            <a:endParaRPr sz="1100"/>
          </a:p>
          <a:p>
            <a:pPr indent="-209550" lvl="0" marL="21590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rgbClr val="192072"/>
              </a:buClr>
              <a:buSzPts val="900"/>
              <a:buFont typeface="NTR"/>
              <a:buChar char="—"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70% of P1 Kubernetes clusters are running Rancher’s </a:t>
            </a:r>
            <a:r>
              <a:rPr b="1" i="1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RKE2</a:t>
            </a: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distribution</a:t>
            </a:r>
            <a:endParaRPr sz="1100"/>
          </a:p>
          <a:p>
            <a:pPr indent="-209550" lvl="0" marL="21590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rgbClr val="192072"/>
              </a:buClr>
              <a:buSzPts val="900"/>
              <a:buFont typeface="NTR"/>
              <a:buChar char="—"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Rancher’s </a:t>
            </a:r>
            <a:r>
              <a:rPr b="1" i="1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k3s</a:t>
            </a: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distro is shipping on a USAF Edge-One satellite mission in CY2021.</a:t>
            </a:r>
            <a:endParaRPr sz="1100"/>
          </a:p>
          <a:p>
            <a:pPr indent="-209550" lvl="0" marL="21590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rgbClr val="192072"/>
              </a:buClr>
              <a:buSzPts val="900"/>
              <a:buFont typeface="NTR"/>
              <a:buChar char="—"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Direct Support: ABMS, F35, INSCOM</a:t>
            </a:r>
            <a:endParaRPr sz="1100"/>
          </a:p>
          <a:p>
            <a:pPr indent="-209550" lvl="0" marL="21590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rgbClr val="192072"/>
              </a:buClr>
              <a:buSzPts val="900"/>
              <a:buFont typeface="NTR"/>
              <a:buChar char="—"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C-ATO Approval</a:t>
            </a:r>
            <a:endParaRPr sz="1100"/>
          </a:p>
          <a:p>
            <a:pPr indent="-152400" lvl="0" marL="215900" marR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rgbClr val="192072"/>
              </a:buClr>
              <a:buSzPts val="900"/>
              <a:buFont typeface="NTR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/>
          <p:nvPr/>
        </p:nvSpPr>
        <p:spPr>
          <a:xfrm rot="5400013">
            <a:off x="4442061" y="-130512"/>
            <a:ext cx="254836" cy="7244306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0" name="Google Shape;490;p66"/>
          <p:cNvSpPr/>
          <p:nvPr/>
        </p:nvSpPr>
        <p:spPr>
          <a:xfrm rot="5400013">
            <a:off x="4439543" y="-1350474"/>
            <a:ext cx="254836" cy="7249342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1" name="Google Shape;491;p66"/>
          <p:cNvSpPr/>
          <p:nvPr/>
        </p:nvSpPr>
        <p:spPr>
          <a:xfrm rot="5400013">
            <a:off x="4442254" y="-1037413"/>
            <a:ext cx="254836" cy="7249342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2" name="Google Shape;492;p66"/>
          <p:cNvSpPr txBox="1"/>
          <p:nvPr/>
        </p:nvSpPr>
        <p:spPr>
          <a:xfrm>
            <a:off x="8378453" y="472104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3" name="Google Shape;493;p66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lang="en"/>
              <a:t>The Complete Rancher Stack</a:t>
            </a:r>
            <a:endParaRPr/>
          </a:p>
        </p:txBody>
      </p:sp>
      <p:sp>
        <p:nvSpPr>
          <p:cNvPr id="494" name="Google Shape;494;p66"/>
          <p:cNvSpPr/>
          <p:nvPr/>
        </p:nvSpPr>
        <p:spPr>
          <a:xfrm rot="5400013">
            <a:off x="4442268" y="-435583"/>
            <a:ext cx="254836" cy="7249315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5" name="Google Shape;495;p66"/>
          <p:cNvSpPr/>
          <p:nvPr/>
        </p:nvSpPr>
        <p:spPr>
          <a:xfrm rot="5400013">
            <a:off x="4444581" y="-2282447"/>
            <a:ext cx="254836" cy="7247510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6" name="Google Shape;496;p66"/>
          <p:cNvSpPr/>
          <p:nvPr/>
        </p:nvSpPr>
        <p:spPr>
          <a:xfrm rot="5400013">
            <a:off x="4441371" y="-1647582"/>
            <a:ext cx="254836" cy="7247512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7" name="Google Shape;497;p66"/>
          <p:cNvSpPr/>
          <p:nvPr/>
        </p:nvSpPr>
        <p:spPr>
          <a:xfrm rot="5400013">
            <a:off x="7703265" y="2733140"/>
            <a:ext cx="34289" cy="353588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8" name="Google Shape;498;p66"/>
          <p:cNvSpPr/>
          <p:nvPr/>
        </p:nvSpPr>
        <p:spPr>
          <a:xfrm rot="5400013">
            <a:off x="4441342" y="-743151"/>
            <a:ext cx="254836" cy="7247516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9" name="Google Shape;499;p66"/>
          <p:cNvSpPr/>
          <p:nvPr/>
        </p:nvSpPr>
        <p:spPr>
          <a:xfrm rot="5400013">
            <a:off x="6413731" y="5127008"/>
            <a:ext cx="34289" cy="897091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0" name="Google Shape;500;p66"/>
          <p:cNvSpPr/>
          <p:nvPr/>
        </p:nvSpPr>
        <p:spPr>
          <a:xfrm rot="5400013">
            <a:off x="4442232" y="165892"/>
            <a:ext cx="254836" cy="7249314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1" name="Google Shape;501;p66"/>
          <p:cNvSpPr/>
          <p:nvPr/>
        </p:nvSpPr>
        <p:spPr>
          <a:xfrm rot="5400013">
            <a:off x="4440896" y="473791"/>
            <a:ext cx="254836" cy="7246635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2" name="Google Shape;502;p66"/>
          <p:cNvSpPr/>
          <p:nvPr/>
        </p:nvSpPr>
        <p:spPr>
          <a:xfrm rot="5400013">
            <a:off x="4440895" y="774932"/>
            <a:ext cx="254836" cy="7246637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503" name="Google Shape;503;p66"/>
          <p:cNvGrpSpPr/>
          <p:nvPr/>
        </p:nvGrpSpPr>
        <p:grpSpPr>
          <a:xfrm>
            <a:off x="944993" y="1529598"/>
            <a:ext cx="7250760" cy="255982"/>
            <a:chOff x="1264359" y="2039464"/>
            <a:chExt cx="9663313" cy="341310"/>
          </a:xfrm>
        </p:grpSpPr>
        <p:sp>
          <p:nvSpPr>
            <p:cNvPr id="504" name="Google Shape;504;p66"/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grpSp>
          <p:nvGrpSpPr>
            <p:cNvPr id="505" name="Google Shape;505;p66"/>
            <p:cNvGrpSpPr/>
            <p:nvPr/>
          </p:nvGrpSpPr>
          <p:grpSpPr>
            <a:xfrm>
              <a:off x="1264359" y="2039812"/>
              <a:ext cx="2532276" cy="340962"/>
              <a:chOff x="1264359" y="2039812"/>
              <a:chExt cx="2532276" cy="340962"/>
            </a:xfrm>
          </p:grpSpPr>
          <p:sp>
            <p:nvSpPr>
              <p:cNvPr id="506" name="Google Shape;506;p66"/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</p:spPr>
            <p:txBody>
              <a:bodyPr anchorCtr="1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507" name="Google Shape;507;p66"/>
              <p:cNvSpPr txBox="1"/>
              <p:nvPr/>
            </p:nvSpPr>
            <p:spPr>
              <a:xfrm>
                <a:off x="1345774" y="2086547"/>
                <a:ext cx="236443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Poppins Medium"/>
                  <a:buNone/>
                </a:pPr>
                <a:r>
                  <a:rPr b="0" i="0" lang="en" sz="9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App Management &amp; CI/CD</a:t>
                </a:r>
                <a:endParaRPr sz="1100"/>
              </a:p>
            </p:txBody>
          </p:sp>
        </p:grpSp>
      </p:grpSp>
      <p:grpSp>
        <p:nvGrpSpPr>
          <p:cNvPr id="508" name="Google Shape;508;p66"/>
          <p:cNvGrpSpPr/>
          <p:nvPr/>
        </p:nvGrpSpPr>
        <p:grpSpPr>
          <a:xfrm>
            <a:off x="945846" y="1849238"/>
            <a:ext cx="1899207" cy="255721"/>
            <a:chOff x="1261128" y="2465651"/>
            <a:chExt cx="2532276" cy="340962"/>
          </a:xfrm>
        </p:grpSpPr>
        <p:sp>
          <p:nvSpPr>
            <p:cNvPr id="509" name="Google Shape;509;p66"/>
            <p:cNvSpPr/>
            <p:nvPr/>
          </p:nvSpPr>
          <p:spPr>
            <a:xfrm rot="5400013">
              <a:off x="2356790" y="1369994"/>
              <a:ext cx="340952" cy="2532275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10" name="Google Shape;510;p66"/>
            <p:cNvSpPr txBox="1"/>
            <p:nvPr/>
          </p:nvSpPr>
          <p:spPr>
            <a:xfrm>
              <a:off x="1328480" y="2505943"/>
              <a:ext cx="2403993" cy="27699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Poppins Medium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Monitoring &amp; Logging</a:t>
              </a:r>
              <a:endParaRPr sz="1100"/>
            </a:p>
          </p:txBody>
        </p:sp>
      </p:grpSp>
      <p:grpSp>
        <p:nvGrpSpPr>
          <p:cNvPr id="511" name="Google Shape;511;p66"/>
          <p:cNvGrpSpPr/>
          <p:nvPr/>
        </p:nvGrpSpPr>
        <p:grpSpPr>
          <a:xfrm>
            <a:off x="942869" y="2147641"/>
            <a:ext cx="1899207" cy="255721"/>
            <a:chOff x="1257159" y="2863522"/>
            <a:chExt cx="2532276" cy="340962"/>
          </a:xfrm>
        </p:grpSpPr>
        <p:sp>
          <p:nvSpPr>
            <p:cNvPr id="512" name="Google Shape;512;p66"/>
            <p:cNvSpPr/>
            <p:nvPr/>
          </p:nvSpPr>
          <p:spPr>
            <a:xfrm rot="5400013">
              <a:off x="23528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13" name="Google Shape;513;p66"/>
            <p:cNvSpPr txBox="1"/>
            <p:nvPr/>
          </p:nvSpPr>
          <p:spPr>
            <a:xfrm>
              <a:off x="1335001" y="2899378"/>
              <a:ext cx="2357803" cy="27699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Poppins Medium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Registry &amp; Image Scanning</a:t>
              </a:r>
              <a:endParaRPr sz="1100"/>
            </a:p>
          </p:txBody>
        </p:sp>
      </p:grpSp>
      <p:grpSp>
        <p:nvGrpSpPr>
          <p:cNvPr id="514" name="Google Shape;514;p66"/>
          <p:cNvGrpSpPr/>
          <p:nvPr/>
        </p:nvGrpSpPr>
        <p:grpSpPr>
          <a:xfrm>
            <a:off x="944716" y="2458573"/>
            <a:ext cx="1900117" cy="254868"/>
            <a:chOff x="1259621" y="3278097"/>
            <a:chExt cx="2533489" cy="339824"/>
          </a:xfrm>
        </p:grpSpPr>
        <p:sp>
          <p:nvSpPr>
            <p:cNvPr id="515" name="Google Shape;515;p66"/>
            <p:cNvSpPr/>
            <p:nvPr/>
          </p:nvSpPr>
          <p:spPr>
            <a:xfrm rot="5400013">
              <a:off x="2356459" y="2181265"/>
              <a:ext cx="339814" cy="2533488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16" name="Google Shape;516;p66"/>
            <p:cNvSpPr txBox="1"/>
            <p:nvPr/>
          </p:nvSpPr>
          <p:spPr>
            <a:xfrm>
              <a:off x="1304590" y="3307289"/>
              <a:ext cx="2443552" cy="27699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Poppins Medium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Container Security &amp; Secrets</a:t>
              </a:r>
              <a:endParaRPr sz="1100"/>
            </a:p>
          </p:txBody>
        </p:sp>
      </p:grpSp>
      <p:grpSp>
        <p:nvGrpSpPr>
          <p:cNvPr id="517" name="Google Shape;517;p66"/>
          <p:cNvGrpSpPr/>
          <p:nvPr/>
        </p:nvGrpSpPr>
        <p:grpSpPr>
          <a:xfrm>
            <a:off x="943500" y="2754149"/>
            <a:ext cx="1899207" cy="255721"/>
            <a:chOff x="1261175" y="3675374"/>
            <a:chExt cx="2532276" cy="340962"/>
          </a:xfrm>
        </p:grpSpPr>
        <p:sp>
          <p:nvSpPr>
            <p:cNvPr id="518" name="Google Shape;518;p66"/>
            <p:cNvSpPr/>
            <p:nvPr/>
          </p:nvSpPr>
          <p:spPr>
            <a:xfrm rot="5400013">
              <a:off x="2356837" y="2579717"/>
              <a:ext cx="340952" cy="2532275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19" name="Google Shape;519;p66"/>
            <p:cNvSpPr txBox="1"/>
            <p:nvPr/>
          </p:nvSpPr>
          <p:spPr>
            <a:xfrm>
              <a:off x="1357869" y="3708528"/>
              <a:ext cx="2366897" cy="27699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Poppins Medium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Networking &amp; Service Mesh</a:t>
              </a:r>
              <a:endParaRPr sz="1100"/>
            </a:p>
          </p:txBody>
        </p:sp>
      </p:grpSp>
      <p:grpSp>
        <p:nvGrpSpPr>
          <p:cNvPr id="520" name="Google Shape;520;p66"/>
          <p:cNvGrpSpPr/>
          <p:nvPr/>
        </p:nvGrpSpPr>
        <p:grpSpPr>
          <a:xfrm>
            <a:off x="943507" y="3060470"/>
            <a:ext cx="1899207" cy="255721"/>
            <a:chOff x="1258009" y="4080627"/>
            <a:chExt cx="2532276" cy="340962"/>
          </a:xfrm>
        </p:grpSpPr>
        <p:sp>
          <p:nvSpPr>
            <p:cNvPr id="521" name="Google Shape;521;p66"/>
            <p:cNvSpPr/>
            <p:nvPr/>
          </p:nvSpPr>
          <p:spPr>
            <a:xfrm rot="5400013">
              <a:off x="2353671" y="2984970"/>
              <a:ext cx="340952" cy="2532275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22" name="Google Shape;522;p66"/>
            <p:cNvSpPr txBox="1"/>
            <p:nvPr/>
          </p:nvSpPr>
          <p:spPr>
            <a:xfrm>
              <a:off x="1291934" y="4129331"/>
              <a:ext cx="2464408" cy="27699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Poppins Medium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Platforms &amp; Orchestration</a:t>
              </a:r>
              <a:endParaRPr sz="1100"/>
            </a:p>
          </p:txBody>
        </p:sp>
      </p:grpSp>
      <p:grpSp>
        <p:nvGrpSpPr>
          <p:cNvPr id="523" name="Google Shape;523;p66"/>
          <p:cNvGrpSpPr/>
          <p:nvPr/>
        </p:nvGrpSpPr>
        <p:grpSpPr>
          <a:xfrm>
            <a:off x="948255" y="3362173"/>
            <a:ext cx="1899208" cy="255721"/>
            <a:chOff x="1264340" y="4482897"/>
            <a:chExt cx="2532277" cy="340962"/>
          </a:xfrm>
        </p:grpSpPr>
        <p:sp>
          <p:nvSpPr>
            <p:cNvPr id="524" name="Google Shape;524;p66"/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25" name="Google Shape;525;p66"/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Poppins Medium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Persistent Storage</a:t>
              </a:r>
              <a:endParaRPr sz="1100"/>
            </a:p>
          </p:txBody>
        </p:sp>
      </p:grpSp>
      <p:grpSp>
        <p:nvGrpSpPr>
          <p:cNvPr id="526" name="Google Shape;526;p66"/>
          <p:cNvGrpSpPr/>
          <p:nvPr/>
        </p:nvGrpSpPr>
        <p:grpSpPr>
          <a:xfrm>
            <a:off x="942288" y="3663923"/>
            <a:ext cx="1899207" cy="255721"/>
            <a:chOff x="1256384" y="4885231"/>
            <a:chExt cx="2532276" cy="340962"/>
          </a:xfrm>
        </p:grpSpPr>
        <p:sp>
          <p:nvSpPr>
            <p:cNvPr id="527" name="Google Shape;527;p66"/>
            <p:cNvSpPr/>
            <p:nvPr/>
          </p:nvSpPr>
          <p:spPr>
            <a:xfrm rot="5400013">
              <a:off x="2352046" y="3789574"/>
              <a:ext cx="340952" cy="2532275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28" name="Google Shape;528;p66"/>
            <p:cNvSpPr txBox="1"/>
            <p:nvPr/>
          </p:nvSpPr>
          <p:spPr>
            <a:xfrm>
              <a:off x="1348117" y="4924619"/>
              <a:ext cx="2348810" cy="27699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Poppins Medium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Container Engine</a:t>
              </a:r>
              <a:endParaRPr sz="1100"/>
            </a:p>
          </p:txBody>
        </p:sp>
      </p:grpSp>
      <p:grpSp>
        <p:nvGrpSpPr>
          <p:cNvPr id="529" name="Google Shape;529;p66"/>
          <p:cNvGrpSpPr/>
          <p:nvPr/>
        </p:nvGrpSpPr>
        <p:grpSpPr>
          <a:xfrm>
            <a:off x="945874" y="3970254"/>
            <a:ext cx="1899207" cy="255721"/>
            <a:chOff x="1261166" y="5293672"/>
            <a:chExt cx="2532276" cy="340962"/>
          </a:xfrm>
        </p:grpSpPr>
        <p:sp>
          <p:nvSpPr>
            <p:cNvPr id="530" name="Google Shape;530;p66"/>
            <p:cNvSpPr/>
            <p:nvPr/>
          </p:nvSpPr>
          <p:spPr>
            <a:xfrm rot="5400013">
              <a:off x="2356828" y="4198015"/>
              <a:ext cx="340952" cy="2532275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31" name="Google Shape;531;p66"/>
            <p:cNvSpPr txBox="1"/>
            <p:nvPr/>
          </p:nvSpPr>
          <p:spPr>
            <a:xfrm>
              <a:off x="1376692" y="5317901"/>
              <a:ext cx="2291660" cy="27699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Poppins Medium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Operating Systems</a:t>
              </a:r>
              <a:endParaRPr sz="1100"/>
            </a:p>
          </p:txBody>
        </p:sp>
      </p:grpSp>
      <p:grpSp>
        <p:nvGrpSpPr>
          <p:cNvPr id="532" name="Google Shape;532;p66"/>
          <p:cNvGrpSpPr/>
          <p:nvPr/>
        </p:nvGrpSpPr>
        <p:grpSpPr>
          <a:xfrm>
            <a:off x="945874" y="4270667"/>
            <a:ext cx="1899207" cy="255721"/>
            <a:chOff x="1261166" y="5694223"/>
            <a:chExt cx="2532276" cy="340962"/>
          </a:xfrm>
        </p:grpSpPr>
        <p:sp>
          <p:nvSpPr>
            <p:cNvPr id="533" name="Google Shape;533;p66"/>
            <p:cNvSpPr/>
            <p:nvPr/>
          </p:nvSpPr>
          <p:spPr>
            <a:xfrm rot="5400013">
              <a:off x="2356828" y="4598566"/>
              <a:ext cx="340952" cy="2532275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34" name="Google Shape;534;p66"/>
            <p:cNvSpPr txBox="1"/>
            <p:nvPr/>
          </p:nvSpPr>
          <p:spPr>
            <a:xfrm>
              <a:off x="1419550" y="5723013"/>
              <a:ext cx="2205944" cy="27699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Poppins Medium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Infrastructure Drivers</a:t>
              </a:r>
              <a:endParaRPr sz="1100"/>
            </a:p>
          </p:txBody>
        </p:sp>
      </p:grpSp>
      <p:pic>
        <p:nvPicPr>
          <p:cNvPr id="535" name="Google Shape;53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3135" y="1553952"/>
            <a:ext cx="224822" cy="22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9639" y="1836150"/>
            <a:ext cx="606519" cy="303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537" name="Google Shape;53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0527" y="1874861"/>
            <a:ext cx="640561" cy="22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3987" y="2774371"/>
            <a:ext cx="461125" cy="23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823" y="3707072"/>
            <a:ext cx="672228" cy="158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70291" y="2817088"/>
            <a:ext cx="464869" cy="1418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ight, drawing&#10;&#10;Description automatically generated" id="541" name="Google Shape;541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32305" y="2810316"/>
            <a:ext cx="341363" cy="19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58951" y="3616652"/>
            <a:ext cx="712076" cy="35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16423" y="2803929"/>
            <a:ext cx="633493" cy="15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49503" y="1853257"/>
            <a:ext cx="511428" cy="25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13717" y="1903403"/>
            <a:ext cx="477879" cy="13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81033" y="1531453"/>
            <a:ext cx="521146" cy="26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67249" y="1873499"/>
            <a:ext cx="510550" cy="182107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6"/>
          <p:cNvSpPr/>
          <p:nvPr/>
        </p:nvSpPr>
        <p:spPr>
          <a:xfrm>
            <a:off x="3014934" y="1118704"/>
            <a:ext cx="2191748" cy="3478302"/>
          </a:xfrm>
          <a:prstGeom prst="rect">
            <a:avLst/>
          </a:prstGeom>
          <a:noFill/>
          <a:ln cap="rnd" cmpd="sng" w="12700">
            <a:solidFill>
              <a:srgbClr val="F25354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49" name="Google Shape;549;p66"/>
          <p:cNvSpPr/>
          <p:nvPr/>
        </p:nvSpPr>
        <p:spPr>
          <a:xfrm>
            <a:off x="3014934" y="951307"/>
            <a:ext cx="2191748" cy="218427"/>
          </a:xfrm>
          <a:prstGeom prst="rect">
            <a:avLst/>
          </a:prstGeom>
          <a:solidFill>
            <a:srgbClr val="EC252F"/>
          </a:solidFill>
          <a:ln cap="flat" cmpd="sng" w="12700">
            <a:solidFill>
              <a:srgbClr val="F2535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Medium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Rancher Product Stack (RGS SLA)</a:t>
            </a:r>
            <a:endParaRPr sz="1100"/>
          </a:p>
        </p:txBody>
      </p:sp>
      <p:sp>
        <p:nvSpPr>
          <p:cNvPr id="550" name="Google Shape;550;p66"/>
          <p:cNvSpPr/>
          <p:nvPr/>
        </p:nvSpPr>
        <p:spPr>
          <a:xfrm>
            <a:off x="5331992" y="1118697"/>
            <a:ext cx="2629754" cy="3478302"/>
          </a:xfrm>
          <a:prstGeom prst="rect">
            <a:avLst/>
          </a:prstGeom>
          <a:noFill/>
          <a:ln cap="rnd" cmpd="sng" w="12700">
            <a:solidFill>
              <a:srgbClr val="191F7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51" name="Google Shape;551;p66"/>
          <p:cNvSpPr/>
          <p:nvPr/>
        </p:nvSpPr>
        <p:spPr>
          <a:xfrm>
            <a:off x="5326780" y="952226"/>
            <a:ext cx="2637189" cy="218427"/>
          </a:xfrm>
          <a:prstGeom prst="rect">
            <a:avLst/>
          </a:prstGeom>
          <a:solidFill>
            <a:srgbClr val="191F71"/>
          </a:solidFill>
          <a:ln cap="flat" cmpd="sng" w="12700">
            <a:solidFill>
              <a:srgbClr val="191F7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Medium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Certified Partners &amp; Integrations</a:t>
            </a:r>
            <a:endParaRPr sz="1100"/>
          </a:p>
        </p:txBody>
      </p:sp>
      <p:pic>
        <p:nvPicPr>
          <p:cNvPr descr="Image result for okta logo transparent" id="552" name="Google Shape;552;p6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10522" y="1278283"/>
            <a:ext cx="348668" cy="117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553" name="Google Shape;553;p6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611132" y="1253176"/>
            <a:ext cx="450268" cy="18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86869" y="4038923"/>
            <a:ext cx="482549" cy="108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penldap logo svg transparent" id="555" name="Google Shape;555;p6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136291" y="1156718"/>
            <a:ext cx="992099" cy="37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824704" y="4318119"/>
            <a:ext cx="544313" cy="1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56248" y="4323770"/>
            <a:ext cx="274464" cy="16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438469" y="4354130"/>
            <a:ext cx="611034" cy="9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331567" y="4034942"/>
            <a:ext cx="538812" cy="12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6"/>
          <p:cNvPicPr preferRelativeResize="0"/>
          <p:nvPr/>
        </p:nvPicPr>
        <p:blipFill rotWithShape="1">
          <a:blip r:embed="rId24">
            <a:alphaModFix/>
          </a:blip>
          <a:srcRect b="39249" l="0" r="0" t="37526"/>
          <a:stretch/>
        </p:blipFill>
        <p:spPr>
          <a:xfrm>
            <a:off x="6105944" y="4028611"/>
            <a:ext cx="641152" cy="14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530713" y="2782157"/>
            <a:ext cx="564983" cy="19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334590" y="3098170"/>
            <a:ext cx="721537" cy="19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966145" y="2488762"/>
            <a:ext cx="518231" cy="18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283210" y="3428456"/>
            <a:ext cx="655844" cy="14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734238" y="3390568"/>
            <a:ext cx="474374" cy="20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114927" y="3090551"/>
            <a:ext cx="790823" cy="19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589469" y="2510676"/>
            <a:ext cx="626476" cy="14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823565" y="1588361"/>
            <a:ext cx="726351" cy="13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416098" y="1279511"/>
            <a:ext cx="721975" cy="11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6523940" y="4308936"/>
            <a:ext cx="216665" cy="17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472677" y="1907573"/>
            <a:ext cx="481013" cy="1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7151831" y="1885943"/>
            <a:ext cx="757129" cy="16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6292501" y="2153844"/>
            <a:ext cx="545615" cy="2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arbor registry logo" id="574" name="Google Shape;574;p6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547797" y="2169279"/>
            <a:ext cx="725318" cy="2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7655269" y="1546328"/>
            <a:ext cx="209162" cy="219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" name="Google Shape;576;p66"/>
          <p:cNvGrpSpPr/>
          <p:nvPr/>
        </p:nvGrpSpPr>
        <p:grpSpPr>
          <a:xfrm>
            <a:off x="5428882" y="3090550"/>
            <a:ext cx="466433" cy="211048"/>
            <a:chOff x="7238509" y="4120734"/>
            <a:chExt cx="621910" cy="281397"/>
          </a:xfrm>
        </p:grpSpPr>
        <p:pic>
          <p:nvPicPr>
            <p:cNvPr id="577" name="Google Shape;577;p6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66"/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Poppins Medium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GKE</a:t>
              </a:r>
              <a:endParaRPr sz="1100"/>
            </a:p>
          </p:txBody>
        </p:sp>
      </p:grpSp>
      <p:grpSp>
        <p:nvGrpSpPr>
          <p:cNvPr id="579" name="Google Shape;579;p66"/>
          <p:cNvGrpSpPr/>
          <p:nvPr/>
        </p:nvGrpSpPr>
        <p:grpSpPr>
          <a:xfrm>
            <a:off x="5882223" y="3090550"/>
            <a:ext cx="470012" cy="204299"/>
            <a:chOff x="7842964" y="4120734"/>
            <a:chExt cx="626683" cy="272399"/>
          </a:xfrm>
        </p:grpSpPr>
        <p:pic>
          <p:nvPicPr>
            <p:cNvPr id="580" name="Google Shape;580;p6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66"/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Poppins Medium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AKS</a:t>
              </a:r>
              <a:endParaRPr b="0" i="0" sz="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pic>
        <p:nvPicPr>
          <p:cNvPr id="582" name="Google Shape;582;p6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090403" y="1249925"/>
            <a:ext cx="216665" cy="1743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, light&#10;&#10;Description automatically generated" id="583" name="Google Shape;583;p6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315014" y="2800166"/>
            <a:ext cx="482816" cy="153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584" name="Google Shape;584;p6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5668866" y="2832098"/>
            <a:ext cx="535690" cy="111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585" name="Google Shape;585;p6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305217" y="2523845"/>
            <a:ext cx="539162" cy="12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7458952" y="4305116"/>
            <a:ext cx="405479" cy="20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6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5433113" y="1559221"/>
            <a:ext cx="626986" cy="193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588" name="Google Shape;588;p66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3423483" y="4039415"/>
            <a:ext cx="716943" cy="139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589" name="Google Shape;589;p66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4058214" y="1576514"/>
            <a:ext cx="610986" cy="188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590" name="Google Shape;590;p6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3688802" y="4312898"/>
            <a:ext cx="849125" cy="170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91" name="Google Shape;591;p6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3359891" y="3097350"/>
            <a:ext cx="424743" cy="187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" name="Google Shape;592;p66"/>
          <p:cNvGrpSpPr/>
          <p:nvPr/>
        </p:nvGrpSpPr>
        <p:grpSpPr>
          <a:xfrm>
            <a:off x="948243" y="1214002"/>
            <a:ext cx="1904429" cy="255721"/>
            <a:chOff x="1126876" y="1473310"/>
            <a:chExt cx="2532301" cy="340962"/>
          </a:xfrm>
        </p:grpSpPr>
        <p:sp>
          <p:nvSpPr>
            <p:cNvPr id="593" name="Google Shape;593;p66"/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4" name="Google Shape;594;p66"/>
            <p:cNvSpPr txBox="1"/>
            <p:nvPr/>
          </p:nvSpPr>
          <p:spPr>
            <a:xfrm>
              <a:off x="1126877" y="1514254"/>
              <a:ext cx="2532300" cy="276900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</p:spPr>
          <p:txBody>
            <a:bodyPr anchorCtr="1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Poppins Medium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Authentication</a:t>
              </a:r>
              <a:r>
                <a:rPr lang="en" sz="9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/</a:t>
              </a:r>
              <a:r>
                <a:rPr b="0" i="0" lang="en" sz="9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Authorization</a:t>
              </a:r>
              <a:endParaRPr sz="1100"/>
            </a:p>
          </p:txBody>
        </p:sp>
      </p:grpSp>
      <p:pic>
        <p:nvPicPr>
          <p:cNvPr descr="A picture containing text, sign&#10;&#10;Description automatically generated" id="595" name="Google Shape;595;p6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3399280" y="2144607"/>
            <a:ext cx="677895" cy="292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&#10;&#10;Description automatically generated" id="596" name="Google Shape;596;p6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3396570" y="2444668"/>
            <a:ext cx="677895" cy="292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s, graphic design, design&#10;&#10;Description automatically generated" id="597" name="Google Shape;597;p66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5400830" y="4027912"/>
            <a:ext cx="740722" cy="162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Frog Artifactory – Sysdig" id="598" name="Google Shape;598;p66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6955773" y="2172854"/>
            <a:ext cx="772271" cy="209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ageOS | Ubuntu" id="599" name="Google Shape;599;p66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6966145" y="3285152"/>
            <a:ext cx="681845" cy="382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rectangle with a white symbol on it&#10;&#10;Description automatically generated" id="600" name="Google Shape;600;p66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3824082" y="3069471"/>
            <a:ext cx="653924" cy="241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yellow and black letter k&#10;&#10;Description automatically generated" id="601" name="Google Shape;601;p66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4549190" y="3090638"/>
            <a:ext cx="501528" cy="195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602" name="Google Shape;602;p66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4066379" y="2140919"/>
            <a:ext cx="1001164" cy="294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603" name="Google Shape;603;p66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4074465" y="2444069"/>
            <a:ext cx="1001165" cy="294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green letters&#10;&#10;Description automatically generated" id="604" name="Google Shape;604;p66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3627844" y="3362553"/>
            <a:ext cx="965927" cy="227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green text&#10;&#10;Description automatically generated" id="605" name="Google Shape;605;p66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4160312" y="3937514"/>
            <a:ext cx="928716" cy="309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606" name="Google Shape;606;p66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3727477" y="1210472"/>
            <a:ext cx="883588" cy="253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7"/>
          <p:cNvSpPr txBox="1"/>
          <p:nvPr>
            <p:ph type="title"/>
          </p:nvPr>
        </p:nvSpPr>
        <p:spPr>
          <a:xfrm>
            <a:off x="548880" y="494345"/>
            <a:ext cx="8046245" cy="298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oppins Medium"/>
              <a:buNone/>
            </a:pPr>
            <a:r>
              <a:rPr lang="en" sz="2100"/>
              <a:t>Rancher is Fully Open and Interoperable</a:t>
            </a:r>
            <a:endParaRPr/>
          </a:p>
        </p:txBody>
      </p:sp>
      <p:sp>
        <p:nvSpPr>
          <p:cNvPr id="613" name="Google Shape;613;p67"/>
          <p:cNvSpPr/>
          <p:nvPr/>
        </p:nvSpPr>
        <p:spPr>
          <a:xfrm>
            <a:off x="548640" y="909726"/>
            <a:ext cx="3229370" cy="1351870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14" name="Google Shape;614;p67"/>
          <p:cNvSpPr/>
          <p:nvPr/>
        </p:nvSpPr>
        <p:spPr>
          <a:xfrm>
            <a:off x="533799" y="3781514"/>
            <a:ext cx="8046245" cy="735623"/>
          </a:xfrm>
          <a:prstGeom prst="rect">
            <a:avLst/>
          </a:prstGeom>
          <a:solidFill>
            <a:srgbClr val="191E70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15" name="Google Shape;615;p67"/>
          <p:cNvSpPr txBox="1"/>
          <p:nvPr/>
        </p:nvSpPr>
        <p:spPr>
          <a:xfrm>
            <a:off x="718937" y="4021311"/>
            <a:ext cx="7706122" cy="230833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 Light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Hybrid Cloud Infrastructure</a:t>
            </a:r>
            <a:endParaRPr sz="1100"/>
          </a:p>
        </p:txBody>
      </p:sp>
      <p:pic>
        <p:nvPicPr>
          <p:cNvPr id="616" name="Google Shape;61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33" y="1875820"/>
            <a:ext cx="477029" cy="182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17" name="Google Shape;61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9976" y="1893566"/>
            <a:ext cx="433662" cy="16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buntu Linux 18.04 'Bionic Beaver' LTS will default to Xorg | BetaNews" id="618" name="Google Shape;618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384" y="2771756"/>
            <a:ext cx="1172952" cy="78258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7"/>
          <p:cNvSpPr/>
          <p:nvPr/>
        </p:nvSpPr>
        <p:spPr>
          <a:xfrm>
            <a:off x="3540998" y="2469710"/>
            <a:ext cx="1600757" cy="383083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Light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Linux Distros</a:t>
            </a:r>
            <a:endParaRPr sz="1100"/>
          </a:p>
        </p:txBody>
      </p:sp>
      <p:sp>
        <p:nvSpPr>
          <p:cNvPr id="620" name="Google Shape;620;p67"/>
          <p:cNvSpPr txBox="1"/>
          <p:nvPr/>
        </p:nvSpPr>
        <p:spPr>
          <a:xfrm>
            <a:off x="4835246" y="1050865"/>
            <a:ext cx="2507703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 Light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Other Kubernetes Distros</a:t>
            </a:r>
            <a:endParaRPr sz="1100"/>
          </a:p>
        </p:txBody>
      </p:sp>
      <p:sp>
        <p:nvSpPr>
          <p:cNvPr id="621" name="Google Shape;621;p67"/>
          <p:cNvSpPr/>
          <p:nvPr/>
        </p:nvSpPr>
        <p:spPr>
          <a:xfrm>
            <a:off x="3878315" y="900881"/>
            <a:ext cx="4701727" cy="1360709"/>
          </a:xfrm>
          <a:prstGeom prst="rect">
            <a:avLst/>
          </a:prstGeom>
          <a:noFill/>
          <a:ln cap="flat" cmpd="sng" w="12700">
            <a:solidFill>
              <a:srgbClr val="3138A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2" name="Google Shape;622;p67"/>
          <p:cNvSpPr/>
          <p:nvPr/>
        </p:nvSpPr>
        <p:spPr>
          <a:xfrm>
            <a:off x="548880" y="2353254"/>
            <a:ext cx="8028434" cy="1359248"/>
          </a:xfrm>
          <a:prstGeom prst="rect">
            <a:avLst/>
          </a:prstGeom>
          <a:noFill/>
          <a:ln cap="flat" cmpd="sng" w="12700">
            <a:solidFill>
              <a:srgbClr val="175D5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Red Hat employees get tattoos of new logo ahead of acquisition by IBM" id="623" name="Google Shape;623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9491" y="3023060"/>
            <a:ext cx="639679" cy="412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tilize Oracle Linux – A High Performance Operating System | Oracle  University Blog" id="624" name="Google Shape;624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37375" y="3137450"/>
            <a:ext cx="1175434" cy="566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 EKS - Turbonomic" id="625" name="Google Shape;625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6986" y="1459704"/>
            <a:ext cx="678386" cy="626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zure AKS - Turbonomic" id="626" name="Google Shape;626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84444" y="1459704"/>
            <a:ext cx="457483" cy="4574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GKE Observability and Monitoring - Instana" id="627" name="Google Shape;627;p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05724" y="1457901"/>
            <a:ext cx="380057" cy="426663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7"/>
          <p:cNvSpPr txBox="1"/>
          <p:nvPr/>
        </p:nvSpPr>
        <p:spPr>
          <a:xfrm>
            <a:off x="5725092" y="1867406"/>
            <a:ext cx="771559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 Light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Azure AKS</a:t>
            </a:r>
            <a:endParaRPr sz="1100"/>
          </a:p>
        </p:txBody>
      </p:sp>
      <p:sp>
        <p:nvSpPr>
          <p:cNvPr id="629" name="Google Shape;629;p67"/>
          <p:cNvSpPr txBox="1"/>
          <p:nvPr/>
        </p:nvSpPr>
        <p:spPr>
          <a:xfrm>
            <a:off x="7259021" y="1859478"/>
            <a:ext cx="871871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 Light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Google GKE</a:t>
            </a:r>
            <a:endParaRPr sz="1100"/>
          </a:p>
        </p:txBody>
      </p:sp>
      <p:pic>
        <p:nvPicPr>
          <p:cNvPr descr="A close up of a sign&#10;&#10;Description automatically generated" id="630" name="Google Shape;630;p67"/>
          <p:cNvPicPr preferRelativeResize="0"/>
          <p:nvPr/>
        </p:nvPicPr>
        <p:blipFill rotWithShape="1">
          <a:blip r:embed="rId11">
            <a:alphaModFix/>
          </a:blip>
          <a:srcRect b="23753" l="8137" r="9618" t="28123"/>
          <a:stretch/>
        </p:blipFill>
        <p:spPr>
          <a:xfrm>
            <a:off x="2075265" y="2468822"/>
            <a:ext cx="1104352" cy="21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75086" y="3023060"/>
            <a:ext cx="696912" cy="415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" name="Google Shape;632;p67"/>
          <p:cNvGrpSpPr/>
          <p:nvPr/>
        </p:nvGrpSpPr>
        <p:grpSpPr>
          <a:xfrm>
            <a:off x="1617054" y="-366700"/>
            <a:ext cx="4468727" cy="2434689"/>
            <a:chOff x="3645081" y="2808058"/>
            <a:chExt cx="5958303" cy="3246252"/>
          </a:xfrm>
        </p:grpSpPr>
        <p:grpSp>
          <p:nvGrpSpPr>
            <p:cNvPr id="633" name="Google Shape;633;p67"/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634" name="Google Shape;634;p67"/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CF0F1"/>
                  </a:buClr>
                  <a:buSzPts val="800"/>
                  <a:buFont typeface="Poppins Light"/>
                  <a:buNone/>
                </a:pPr>
                <a:r>
                  <a:rPr b="0" i="0" lang="en" sz="800" u="none" cap="none" strike="noStrike">
                    <a:solidFill>
                      <a:srgbClr val="ECF0F1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Datacenter</a:t>
                </a:r>
                <a:endParaRPr sz="1100"/>
              </a:p>
            </p:txBody>
          </p:sp>
          <p:pic>
            <p:nvPicPr>
              <p:cNvPr id="635" name="Google Shape;635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36" name="Google Shape;636;p67"/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F0F1"/>
                </a:buClr>
                <a:buSzPts val="800"/>
                <a:buFont typeface="Poppins Light"/>
                <a:buNone/>
              </a:pPr>
              <a:r>
                <a:rPr b="0" i="0" lang="en" sz="800" u="none" cap="none" strike="noStrike">
                  <a:solidFill>
                    <a:srgbClr val="ECF0F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Edge</a:t>
              </a:r>
              <a:endParaRPr sz="1100"/>
            </a:p>
          </p:txBody>
        </p:sp>
        <p:grpSp>
          <p:nvGrpSpPr>
            <p:cNvPr id="637" name="Google Shape;637;p67"/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descr="A black and white logo&#10;&#10;Description automatically generated with low confidence" id="638" name="Google Shape;638;p6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9" name="Google Shape;639;p67"/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CF0F1"/>
                  </a:buClr>
                  <a:buSzPts val="800"/>
                  <a:buFont typeface="Poppins Light"/>
                  <a:buNone/>
                </a:pPr>
                <a:r>
                  <a:rPr b="0" i="0" lang="en" sz="800" u="none" cap="none" strike="noStrike">
                    <a:solidFill>
                      <a:srgbClr val="ECF0F1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Block Storage</a:t>
                </a:r>
                <a:endParaRPr sz="1100"/>
              </a:p>
            </p:txBody>
          </p:sp>
        </p:grpSp>
      </p:grpSp>
      <p:sp>
        <p:nvSpPr>
          <p:cNvPr id="640" name="Google Shape;640;p67"/>
          <p:cNvSpPr txBox="1"/>
          <p:nvPr/>
        </p:nvSpPr>
        <p:spPr>
          <a:xfrm>
            <a:off x="2460989" y="1892365"/>
            <a:ext cx="220926" cy="1962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67"/>
          <p:cNvSpPr txBox="1"/>
          <p:nvPr/>
        </p:nvSpPr>
        <p:spPr>
          <a:xfrm>
            <a:off x="1113259" y="1251773"/>
            <a:ext cx="2695459" cy="303708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F0F1"/>
              </a:buClr>
              <a:buSzPts val="2400"/>
              <a:buFont typeface="Poppins Light"/>
              <a:buNone/>
            </a:pPr>
            <a:r>
              <a:rPr b="1" i="0" lang="en" sz="2400" u="none" cap="none" strike="noStrike">
                <a:solidFill>
                  <a:srgbClr val="ECF0F1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</a:t>
            </a:r>
            <a:endParaRPr sz="1100"/>
          </a:p>
        </p:txBody>
      </p:sp>
      <p:pic>
        <p:nvPicPr>
          <p:cNvPr id="642" name="Google Shape;642;p6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87354" y="1261085"/>
            <a:ext cx="613696" cy="34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s, graphic design, design&#10;&#10;Description automatically generated" id="643" name="Google Shape;643;p6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92643" y="2549431"/>
            <a:ext cx="1736819" cy="381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green text&#10;&#10;Description automatically generated" id="644" name="Google Shape;644;p6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47813" y="3085598"/>
            <a:ext cx="1423639" cy="47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20098" y="2665159"/>
            <a:ext cx="1041267" cy="245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USE RG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USE RG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